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301" r:id="rId3"/>
    <p:sldId id="306" r:id="rId4"/>
    <p:sldId id="302" r:id="rId5"/>
    <p:sldId id="303" r:id="rId6"/>
    <p:sldId id="304" r:id="rId7"/>
    <p:sldId id="305" r:id="rId8"/>
    <p:sldId id="300" r:id="rId9"/>
    <p:sldId id="273" r:id="rId10"/>
    <p:sldId id="307" r:id="rId11"/>
    <p:sldId id="296" r:id="rId12"/>
    <p:sldId id="297" r:id="rId13"/>
    <p:sldId id="298" r:id="rId14"/>
    <p:sldId id="299" r:id="rId15"/>
    <p:sldId id="292" r:id="rId16"/>
    <p:sldId id="295" r:id="rId17"/>
    <p:sldId id="268" r:id="rId18"/>
    <p:sldId id="269" r:id="rId19"/>
    <p:sldId id="270" r:id="rId20"/>
    <p:sldId id="271" r:id="rId21"/>
    <p:sldId id="272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7" r:id="rId33"/>
    <p:sldId id="285" r:id="rId34"/>
    <p:sldId id="286" r:id="rId35"/>
    <p:sldId id="284" r:id="rId36"/>
    <p:sldId id="288" r:id="rId37"/>
    <p:sldId id="290" r:id="rId38"/>
    <p:sldId id="291" r:id="rId39"/>
    <p:sldId id="293" r:id="rId40"/>
    <p:sldId id="294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64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02228-9401-4176-8A4C-441DDD0328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8B0819-29C1-4CF9-8E29-E1CC3FF4F7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Shape 14" descr="Luxriot-white-logo.png">
            <a:extLst>
              <a:ext uri="{FF2B5EF4-FFF2-40B4-BE49-F238E27FC236}">
                <a16:creationId xmlns:a16="http://schemas.microsoft.com/office/drawing/2014/main" id="{73F601B9-E426-4EC1-AA63-254BA4B5D639}"/>
              </a:ext>
            </a:extLst>
          </p:cNvPr>
          <p:cNvPicPr preferRelativeResize="0"/>
          <p:nvPr userDrawn="1"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389104" y="6078188"/>
            <a:ext cx="1967741" cy="3828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2214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D9922-14FA-4C98-8106-987E599AA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66566-93EB-47F4-9AF7-9C5BED8CA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09E8DC-FB31-4B76-A175-D9DFC868EE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471643-4476-423B-8D2C-987876D9BC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81FA3A-79D3-4982-B1F4-E97AE4834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Shape 14" descr="Luxriot-white-logo.png">
            <a:extLst>
              <a:ext uri="{FF2B5EF4-FFF2-40B4-BE49-F238E27FC236}">
                <a16:creationId xmlns:a16="http://schemas.microsoft.com/office/drawing/2014/main" id="{5B701CF7-D495-4CD7-93D3-7766AADD0E02}"/>
              </a:ext>
            </a:extLst>
          </p:cNvPr>
          <p:cNvPicPr preferRelativeResize="0"/>
          <p:nvPr userDrawn="1"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9820486" y="365365"/>
            <a:ext cx="1967741" cy="3828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8001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1B6A0-C439-45D1-8BA7-FA6909BB4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Shape 14" descr="Luxriot-white-logo.png">
            <a:extLst>
              <a:ext uri="{FF2B5EF4-FFF2-40B4-BE49-F238E27FC236}">
                <a16:creationId xmlns:a16="http://schemas.microsoft.com/office/drawing/2014/main" id="{5E16ECBD-6E1C-4B7E-A0D1-7BA775C991BB}"/>
              </a:ext>
            </a:extLst>
          </p:cNvPr>
          <p:cNvPicPr preferRelativeResize="0"/>
          <p:nvPr userDrawn="1"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9820486" y="365365"/>
            <a:ext cx="1967741" cy="3828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6193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14" descr="Luxriot-white-logo.png">
            <a:extLst>
              <a:ext uri="{FF2B5EF4-FFF2-40B4-BE49-F238E27FC236}">
                <a16:creationId xmlns:a16="http://schemas.microsoft.com/office/drawing/2014/main" id="{A05CDB74-4B52-4B07-8D46-2EAC0FC4D78F}"/>
              </a:ext>
            </a:extLst>
          </p:cNvPr>
          <p:cNvPicPr preferRelativeResize="0"/>
          <p:nvPr userDrawn="1"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9820486" y="365365"/>
            <a:ext cx="1967741" cy="3828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8668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colorTemperature colorTemp="6921"/>
                    </a14:imgEffect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rcRect/>
          <a:stretch>
            <a:fillRect l="1000" t="2000" r="1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02228-9401-4176-8A4C-441DDD0328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8B0819-29C1-4CF9-8E29-E1CC3FF4F7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Shape 14" descr="Luxriot-white-logo.png">
            <a:extLst>
              <a:ext uri="{FF2B5EF4-FFF2-40B4-BE49-F238E27FC236}">
                <a16:creationId xmlns:a16="http://schemas.microsoft.com/office/drawing/2014/main" id="{DF7F578E-AA52-46A0-A3D4-95D719EC9B70}"/>
              </a:ext>
            </a:extLst>
          </p:cNvPr>
          <p:cNvPicPr preferRelativeResize="0"/>
          <p:nvPr userDrawn="1"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400792" y="6104314"/>
            <a:ext cx="1967741" cy="3828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2333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uxriot_Logo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D3C9C-578E-4297-A12B-573CD57E9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45A1C-C281-4E60-9F7C-35F440DF5F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Shape 14" descr="Luxriot-white-logo.png">
            <a:extLst>
              <a:ext uri="{FF2B5EF4-FFF2-40B4-BE49-F238E27FC236}">
                <a16:creationId xmlns:a16="http://schemas.microsoft.com/office/drawing/2014/main" id="{842D64B4-0A49-4D2C-915F-D6DC9AEBEF2B}"/>
              </a:ext>
            </a:extLst>
          </p:cNvPr>
          <p:cNvPicPr preferRelativeResize="0"/>
          <p:nvPr userDrawn="1"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9820486" y="365365"/>
            <a:ext cx="1967741" cy="3828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454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uxriot_Dark_Title and Content">
    <p:bg>
      <p:bgPr>
        <a:blipFill dpi="0" rotWithShape="1">
          <a:blip r:embed="rId2">
            <a:lum/>
          </a:blip>
          <a:srcRect/>
          <a:stretch>
            <a:fillRect l="1000" t="2000" r="1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D3C9C-578E-4297-A12B-573CD57E9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45A1C-C281-4E60-9F7C-35F440DF5F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Shape 14" descr="Luxriot-white-logo.png">
            <a:extLst>
              <a:ext uri="{FF2B5EF4-FFF2-40B4-BE49-F238E27FC236}">
                <a16:creationId xmlns:a16="http://schemas.microsoft.com/office/drawing/2014/main" id="{48DAD654-C8B5-40A6-9C39-FE8A8EF058A2}"/>
              </a:ext>
            </a:extLst>
          </p:cNvPr>
          <p:cNvPicPr preferRelativeResize="0"/>
          <p:nvPr userDrawn="1"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9820486" y="365365"/>
            <a:ext cx="1967741" cy="3828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3090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uxriot_Blue_Title and Content">
    <p:bg>
      <p:bgPr>
        <a:blipFill dpi="0" rotWithShape="1">
          <a:blip r:embed="rId2">
            <a:lum/>
          </a:blip>
          <a:srcRect/>
          <a:stretch>
            <a:fillRect l="1000" t="2000" r="1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D3C9C-578E-4297-A12B-573CD57E9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45A1C-C281-4E60-9F7C-35F440DF5F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Shape 14" descr="Luxriot-white-logo.png">
            <a:extLst>
              <a:ext uri="{FF2B5EF4-FFF2-40B4-BE49-F238E27FC236}">
                <a16:creationId xmlns:a16="http://schemas.microsoft.com/office/drawing/2014/main" id="{65D506FF-FAE3-411A-B36C-2BC2D86A9459}"/>
              </a:ext>
            </a:extLst>
          </p:cNvPr>
          <p:cNvPicPr preferRelativeResize="0"/>
          <p:nvPr userDrawn="1"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9820486" y="365365"/>
            <a:ext cx="1967741" cy="3828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090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uxriot_Green_Title and Content">
    <p:bg>
      <p:bgPr>
        <a:blipFill dpi="0" rotWithShape="1">
          <a:blip r:embed="rId2">
            <a:lum/>
          </a:blip>
          <a:srcRect/>
          <a:stretch>
            <a:fillRect l="1000" t="2000" r="1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D3C9C-578E-4297-A12B-573CD57E9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45A1C-C281-4E60-9F7C-35F440DF5F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Shape 14" descr="Luxriot-white-logo.png">
            <a:extLst>
              <a:ext uri="{FF2B5EF4-FFF2-40B4-BE49-F238E27FC236}">
                <a16:creationId xmlns:a16="http://schemas.microsoft.com/office/drawing/2014/main" id="{30DF1421-0E7D-4C74-9B77-A26A342CB442}"/>
              </a:ext>
            </a:extLst>
          </p:cNvPr>
          <p:cNvPicPr preferRelativeResize="0"/>
          <p:nvPr userDrawn="1"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9820486" y="365365"/>
            <a:ext cx="1967741" cy="3828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0367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uxriot_Gray_Title and Content">
    <p:bg>
      <p:bgPr>
        <a:blipFill dpi="0" rotWithShape="1">
          <a:blip r:embed="rId2">
            <a:lum/>
          </a:blip>
          <a:srcRect/>
          <a:stretch>
            <a:fillRect l="1000" t="2000" r="1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D3C9C-578E-4297-A12B-573CD57E9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45A1C-C281-4E60-9F7C-35F440DF5F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9215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F67C0-4EE2-4E3C-BAB6-9EE5E3AFB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46166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AE181-BE46-4365-82BC-CC0D828F8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Shape 14" descr="Luxriot-white-logo.png">
            <a:extLst>
              <a:ext uri="{FF2B5EF4-FFF2-40B4-BE49-F238E27FC236}">
                <a16:creationId xmlns:a16="http://schemas.microsoft.com/office/drawing/2014/main" id="{02F9F191-FF9C-42E2-849A-5671C6A23999}"/>
              </a:ext>
            </a:extLst>
          </p:cNvPr>
          <p:cNvPicPr preferRelativeResize="0"/>
          <p:nvPr userDrawn="1"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9820486" y="365365"/>
            <a:ext cx="1967741" cy="3828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9358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659AB-6CAC-42A8-B5C2-09E8BFDC8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651B8-CBB2-4319-AAF1-40E6184DF9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81EC81-4365-45AF-8156-10D5125CFD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Shape 14" descr="Luxriot-white-logo.png">
            <a:extLst>
              <a:ext uri="{FF2B5EF4-FFF2-40B4-BE49-F238E27FC236}">
                <a16:creationId xmlns:a16="http://schemas.microsoft.com/office/drawing/2014/main" id="{3E7DC79B-B4CB-476C-846C-475F0D82264A}"/>
              </a:ext>
            </a:extLst>
          </p:cNvPr>
          <p:cNvPicPr preferRelativeResize="0"/>
          <p:nvPr userDrawn="1"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9820486" y="365365"/>
            <a:ext cx="1967741" cy="3828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5455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1000" t="2000" r="1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AFF03-A86F-4E19-BDC2-CB7740B92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37E742-1A0D-4619-BEBA-A8183A148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2015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0" r:id="rId3"/>
    <p:sldLayoutId id="2147483657" r:id="rId4"/>
    <p:sldLayoutId id="2147483658" r:id="rId5"/>
    <p:sldLayoutId id="2147483660" r:id="rId6"/>
    <p:sldLayoutId id="2147483659" r:id="rId7"/>
    <p:sldLayoutId id="2147483651" r:id="rId8"/>
    <p:sldLayoutId id="2147483652" r:id="rId9"/>
    <p:sldLayoutId id="2147483653" r:id="rId10"/>
    <p:sldLayoutId id="2147483654" r:id="rId11"/>
    <p:sldLayoutId id="214748365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2.wdp"/><Relationship Id="rId7" Type="http://schemas.openxmlformats.org/officeDocument/2006/relationships/image" Target="../media/image13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tiff"/><Relationship Id="rId5" Type="http://schemas.openxmlformats.org/officeDocument/2006/relationships/image" Target="../media/image11.jpeg"/><Relationship Id="rId4" Type="http://schemas.openxmlformats.org/officeDocument/2006/relationships/image" Target="../media/image10.png"/><Relationship Id="rId9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52FDB-A28C-4578-9E0B-5DFDCC8B0E30}"/>
              </a:ext>
            </a:extLst>
          </p:cNvPr>
          <p:cNvSpPr txBox="1">
            <a:spLocks/>
          </p:cNvSpPr>
          <p:nvPr/>
        </p:nvSpPr>
        <p:spPr>
          <a:xfrm>
            <a:off x="3036426" y="1708781"/>
            <a:ext cx="655518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REFERENCIAS GLOBALES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696986-D8D0-0648-8576-BF3DE957E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98" y="2863615"/>
            <a:ext cx="5667457" cy="295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38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52FDB-A28C-4578-9E0B-5DFDCC8B0E30}"/>
              </a:ext>
            </a:extLst>
          </p:cNvPr>
          <p:cNvSpPr txBox="1">
            <a:spLocks/>
          </p:cNvSpPr>
          <p:nvPr/>
        </p:nvSpPr>
        <p:spPr>
          <a:xfrm>
            <a:off x="1023504" y="140783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REFERENCIAS</a:t>
            </a:r>
          </a:p>
          <a:p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RESORT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PUERTOS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INDUSTRIA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ORGANIZACIONES GUBERNAMENTALES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RETAIL</a:t>
            </a:r>
          </a:p>
        </p:txBody>
      </p:sp>
    </p:spTree>
    <p:extLst>
      <p:ext uri="{BB962C8B-B14F-4D97-AF65-F5344CB8AC3E}">
        <p14:creationId xmlns:p14="http://schemas.microsoft.com/office/powerpoint/2010/main" val="1134550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D3CF2-41C0-4974-85AE-0DDA1F59E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Club de </a:t>
            </a:r>
            <a:r>
              <a:rPr lang="en-US" dirty="0" err="1"/>
              <a:t>Bomaderry</a:t>
            </a:r>
            <a:r>
              <a:rPr lang="en-US" dirty="0"/>
              <a:t> y </a:t>
            </a:r>
            <a:r>
              <a:rPr lang="en-US" dirty="0" err="1"/>
              <a:t>Juegos</a:t>
            </a:r>
            <a:r>
              <a:rPr lang="en-US" dirty="0"/>
              <a:t> de azar, AU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DEE9E-793F-4141-9F50-790A324E45E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El principal club de la costa sur de Nueva Gales del Sur, con bolos, </a:t>
            </a:r>
            <a:r>
              <a:rPr lang="en-US" dirty="0" err="1"/>
              <a:t>restaurantes</a:t>
            </a:r>
            <a:r>
              <a:rPr lang="en-US" dirty="0"/>
              <a:t> y casino con </a:t>
            </a:r>
            <a:r>
              <a:rPr lang="en-US" dirty="0" err="1"/>
              <a:t>licencia</a:t>
            </a:r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ACFE0DF-8DA6-4AD8-97B3-F21046051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167" y="1430886"/>
            <a:ext cx="4108157" cy="233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93EED79-2469-4F6D-893B-A1DF279DD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137" y="4126551"/>
            <a:ext cx="5376216" cy="214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851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E696F-0429-4BD1-87F1-402F00748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Club </a:t>
            </a:r>
            <a:r>
              <a:rPr lang="en-US" dirty="0" err="1"/>
              <a:t>Narooma</a:t>
            </a:r>
            <a:r>
              <a:rPr lang="en-US" dirty="0"/>
              <a:t> &amp; Club </a:t>
            </a:r>
            <a:r>
              <a:rPr lang="en-US" dirty="0" err="1"/>
              <a:t>Dalmany</a:t>
            </a:r>
            <a:r>
              <a:rPr lang="en-US" dirty="0"/>
              <a:t>, AU</a:t>
            </a:r>
            <a:endParaRPr lang="ru-R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C3F1CE-D846-4787-93CE-DB9FF3608DB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Retiros</a:t>
            </a:r>
            <a:r>
              <a:rPr lang="en-US" dirty="0"/>
              <a:t> y casinos </a:t>
            </a:r>
            <a:r>
              <a:rPr lang="en-US" dirty="0" err="1"/>
              <a:t>en</a:t>
            </a:r>
            <a:r>
              <a:rPr lang="en-US" dirty="0"/>
              <a:t> la costa</a:t>
            </a:r>
          </a:p>
          <a:p>
            <a:endParaRPr lang="ru-RU" dirty="0"/>
          </a:p>
        </p:txBody>
      </p:sp>
      <p:pic>
        <p:nvPicPr>
          <p:cNvPr id="2050" name="Picture 2" descr="Club Narooma &amp; Club Dalmeny Logo">
            <a:extLst>
              <a:ext uri="{FF2B5EF4-FFF2-40B4-BE49-F238E27FC236}">
                <a16:creationId xmlns:a16="http://schemas.microsoft.com/office/drawing/2014/main" id="{EDEC0F18-8382-408A-9437-3E3347680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169" y="2120266"/>
            <a:ext cx="4064663" cy="693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D2012D-586A-8648-AF34-E806FE7F7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966" y="2466917"/>
            <a:ext cx="4023045" cy="267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654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7FE27-79F9-4D89-81AA-ECEAD5543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Resort de la </a:t>
            </a:r>
            <a:r>
              <a:rPr lang="en-US" dirty="0" err="1"/>
              <a:t>isla</a:t>
            </a:r>
            <a:r>
              <a:rPr lang="en-US" dirty="0"/>
              <a:t> de Hayman, AU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DAA2C-7682-4744-9F1C-98AB204B249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Uno de los </a:t>
            </a:r>
            <a:r>
              <a:rPr lang="en-US" dirty="0" err="1"/>
              <a:t>complejos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exclusivos</a:t>
            </a:r>
            <a:r>
              <a:rPr lang="en-US" dirty="0"/>
              <a:t> de Australia que </a:t>
            </a:r>
            <a:r>
              <a:rPr lang="en-US" dirty="0" err="1"/>
              <a:t>acoge</a:t>
            </a:r>
            <a:r>
              <a:rPr lang="en-US" dirty="0"/>
              <a:t> a los </a:t>
            </a:r>
            <a:r>
              <a:rPr lang="en-US" dirty="0" err="1"/>
              <a:t>ricos</a:t>
            </a:r>
            <a:r>
              <a:rPr lang="en-US" dirty="0"/>
              <a:t> y </a:t>
            </a:r>
            <a:r>
              <a:rPr lang="en-US" dirty="0" err="1"/>
              <a:t>famosos</a:t>
            </a:r>
            <a:r>
              <a:rPr lang="en-US" dirty="0"/>
              <a:t>. </a:t>
            </a:r>
          </a:p>
          <a:p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también</a:t>
            </a:r>
            <a:r>
              <a:rPr lang="en-US" dirty="0"/>
              <a:t> se </a:t>
            </a:r>
            <a:r>
              <a:rPr lang="en-US" dirty="0" err="1"/>
              <a:t>ruedan</a:t>
            </a:r>
            <a:r>
              <a:rPr lang="en-US" dirty="0"/>
              <a:t> </a:t>
            </a:r>
            <a:r>
              <a:rPr lang="en-US" dirty="0" err="1"/>
              <a:t>programas</a:t>
            </a:r>
            <a:r>
              <a:rPr lang="en-US" dirty="0"/>
              <a:t> de </a:t>
            </a:r>
            <a:r>
              <a:rPr lang="en-US" dirty="0" err="1"/>
              <a:t>televisión</a:t>
            </a:r>
            <a:endParaRPr lang="en-US" dirty="0"/>
          </a:p>
          <a:p>
            <a:r>
              <a:rPr lang="en-US" dirty="0"/>
              <a:t>Note: </a:t>
            </a:r>
            <a:r>
              <a:rPr lang="en-US" dirty="0" err="1"/>
              <a:t>Luxriot</a:t>
            </a:r>
            <a:r>
              <a:rPr lang="en-US" dirty="0"/>
              <a:t> </a:t>
            </a:r>
            <a:r>
              <a:rPr lang="en-US" dirty="0" err="1"/>
              <a:t>sustituyo</a:t>
            </a:r>
            <a:r>
              <a:rPr lang="en-US" dirty="0"/>
              <a:t> a Milestone</a:t>
            </a:r>
            <a:endParaRPr lang="ru-RU" dirty="0"/>
          </a:p>
        </p:txBody>
      </p:sp>
      <p:pic>
        <p:nvPicPr>
          <p:cNvPr id="3074" name="Picture 2" descr="InterContinental Hayman Island">
            <a:extLst>
              <a:ext uri="{FF2B5EF4-FFF2-40B4-BE49-F238E27FC236}">
                <a16:creationId xmlns:a16="http://schemas.microsoft.com/office/drawing/2014/main" id="{4D8C4F97-E274-47D8-93C8-E0514688A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651" y="1791742"/>
            <a:ext cx="5210164" cy="19999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BF1516-B2F8-A140-A5BC-93730E8B4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4119" y="4171832"/>
            <a:ext cx="381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585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348D5-AB30-41CD-A4DA-9DD013B21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Resort de la </a:t>
            </a:r>
            <a:r>
              <a:rPr lang="en-US" dirty="0" err="1"/>
              <a:t>isla</a:t>
            </a:r>
            <a:r>
              <a:rPr lang="en-US" dirty="0"/>
              <a:t> de Hayman, AU</a:t>
            </a:r>
            <a:endParaRPr lang="ru-R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5FEF51-514F-48F5-86B3-08EBCE70DF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3469" y="1825625"/>
            <a:ext cx="5181600" cy="4351338"/>
          </a:xfrm>
        </p:spPr>
        <p:txBody>
          <a:bodyPr/>
          <a:lstStyle/>
          <a:p>
            <a:r>
              <a:rPr lang="en-US" dirty="0"/>
              <a:t>Uno de los </a:t>
            </a:r>
            <a:r>
              <a:rPr lang="en-US" dirty="0" err="1"/>
              <a:t>hoteles</a:t>
            </a:r>
            <a:r>
              <a:rPr lang="en-US" dirty="0"/>
              <a:t> de </a:t>
            </a:r>
            <a:r>
              <a:rPr lang="en-US" dirty="0" err="1"/>
              <a:t>lujo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prestigiosos</a:t>
            </a:r>
            <a:r>
              <a:rPr lang="en-US" dirty="0"/>
              <a:t> de Australia </a:t>
            </a:r>
            <a:r>
              <a:rPr lang="en-US" dirty="0" err="1"/>
              <a:t>en</a:t>
            </a:r>
            <a:r>
              <a:rPr lang="en-US" dirty="0"/>
              <a:t> Sidney</a:t>
            </a:r>
          </a:p>
          <a:p>
            <a:endParaRPr 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A0864B-E36A-4C22-87F8-0DCE1BA44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642" y="1924794"/>
            <a:ext cx="4148305" cy="16040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F437D7-02E1-014B-87CE-74C6BAFA9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334" y="3528805"/>
            <a:ext cx="4743313" cy="315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770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6745F-BC34-404E-A680-913EDA812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STOKSON </a:t>
            </a:r>
            <a:r>
              <a:rPr lang="en-US" dirty="0" err="1"/>
              <a:t>Industria</a:t>
            </a:r>
            <a:r>
              <a:rPr lang="en-US" dirty="0"/>
              <a:t>, Polonia</a:t>
            </a:r>
            <a:endParaRPr lang="ru-R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0F0A56-EEBB-439A-9B08-44FA86F60F4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Líder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producción</a:t>
            </a:r>
            <a:r>
              <a:rPr lang="en-US" dirty="0"/>
              <a:t> de </a:t>
            </a:r>
            <a:r>
              <a:rPr lang="en-US" dirty="0" err="1"/>
              <a:t>productos</a:t>
            </a:r>
            <a:r>
              <a:rPr lang="en-US" dirty="0"/>
              <a:t> </a:t>
            </a:r>
            <a:r>
              <a:rPr lang="en-US" dirty="0" err="1"/>
              <a:t>dulces</a:t>
            </a:r>
            <a:r>
              <a:rPr lang="en-US" dirty="0"/>
              <a:t> de </a:t>
            </a:r>
            <a:r>
              <a:rPr lang="en-US" dirty="0" err="1"/>
              <a:t>panadería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Polonia y </a:t>
            </a:r>
            <a:r>
              <a:rPr lang="en-US" dirty="0" err="1"/>
              <a:t>uno</a:t>
            </a:r>
            <a:r>
              <a:rPr lang="en-US" dirty="0"/>
              <a:t> de los </a:t>
            </a:r>
            <a:r>
              <a:rPr lang="en-US" dirty="0" err="1"/>
              <a:t>mayores</a:t>
            </a:r>
            <a:r>
              <a:rPr lang="en-US" dirty="0"/>
              <a:t> </a:t>
            </a:r>
            <a:r>
              <a:rPr lang="en-US" dirty="0" err="1"/>
              <a:t>productores</a:t>
            </a:r>
            <a:r>
              <a:rPr lang="en-US" dirty="0"/>
              <a:t> de Europa</a:t>
            </a:r>
          </a:p>
          <a:p>
            <a:r>
              <a:rPr lang="en-US" dirty="0"/>
              <a:t>Evo Global + Luxriot Servers</a:t>
            </a:r>
            <a:endParaRPr lang="ru-RU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7336FCE-27E0-4A53-891D-404B3707F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80" y="2074027"/>
            <a:ext cx="4042047" cy="7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2020">
            <a:extLst>
              <a:ext uri="{FF2B5EF4-FFF2-40B4-BE49-F238E27FC236}">
                <a16:creationId xmlns:a16="http://schemas.microsoft.com/office/drawing/2014/main" id="{9E49143C-9352-46D7-8A27-229096868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80" y="3426643"/>
            <a:ext cx="3891150" cy="255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120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32A30-B055-4F37-B939-DCBDF32A8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KPK </a:t>
            </a:r>
            <a:r>
              <a:rPr lang="en-US" dirty="0" err="1"/>
              <a:t>Elektro</a:t>
            </a:r>
            <a:r>
              <a:rPr lang="en-US" dirty="0"/>
              <a:t>, Slovakia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CF865-4802-4CEB-BF1D-B412E0F15BA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KPK es </a:t>
            </a:r>
            <a:r>
              <a:rPr lang="en-US" dirty="0" err="1"/>
              <a:t>líder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producción</a:t>
            </a:r>
            <a:r>
              <a:rPr lang="en-US" dirty="0"/>
              <a:t> y </a:t>
            </a:r>
            <a:r>
              <a:rPr lang="en-US" dirty="0" err="1"/>
              <a:t>entrega</a:t>
            </a:r>
            <a:r>
              <a:rPr lang="en-US" dirty="0"/>
              <a:t> de </a:t>
            </a:r>
            <a:r>
              <a:rPr lang="en-US" dirty="0" err="1"/>
              <a:t>equipos</a:t>
            </a:r>
            <a:r>
              <a:rPr lang="en-US" dirty="0"/>
              <a:t> de </a:t>
            </a:r>
            <a:r>
              <a:rPr lang="en-US" dirty="0" err="1"/>
              <a:t>elevación</a:t>
            </a:r>
            <a:r>
              <a:rPr lang="en-US" dirty="0"/>
              <a:t>, </a:t>
            </a:r>
            <a:r>
              <a:rPr lang="en-US" dirty="0" err="1"/>
              <a:t>grúas</a:t>
            </a:r>
            <a:r>
              <a:rPr lang="en-US" dirty="0"/>
              <a:t> y </a:t>
            </a:r>
            <a:r>
              <a:rPr lang="en-US" dirty="0" err="1"/>
              <a:t>sistemas</a:t>
            </a:r>
            <a:r>
              <a:rPr lang="en-US" dirty="0"/>
              <a:t> de </a:t>
            </a:r>
            <a:r>
              <a:rPr lang="en-US" dirty="0" err="1"/>
              <a:t>almacenamiento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Eslovaquia</a:t>
            </a:r>
            <a:r>
              <a:rPr lang="en-US" dirty="0"/>
              <a:t>.</a:t>
            </a:r>
          </a:p>
          <a:p>
            <a:r>
              <a:rPr lang="en-US" dirty="0" err="1"/>
              <a:t>Luxriot</a:t>
            </a:r>
            <a:r>
              <a:rPr lang="en-US" dirty="0"/>
              <a:t> Evo se ha </a:t>
            </a:r>
            <a:r>
              <a:rPr lang="en-US" dirty="0" err="1"/>
              <a:t>instalado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sistema</a:t>
            </a:r>
            <a:r>
              <a:rPr lang="en-US" dirty="0"/>
              <a:t> de </a:t>
            </a:r>
            <a:r>
              <a:rPr lang="en-US" dirty="0" err="1"/>
              <a:t>videovigilancia</a:t>
            </a:r>
            <a:r>
              <a:rPr lang="en-US" dirty="0"/>
              <a:t> de </a:t>
            </a:r>
            <a:r>
              <a:rPr lang="en-US" dirty="0" err="1"/>
              <a:t>seguridad</a:t>
            </a:r>
            <a:r>
              <a:rPr lang="en-US" dirty="0"/>
              <a:t> y control de </a:t>
            </a:r>
            <a:r>
              <a:rPr lang="en-US" dirty="0" err="1"/>
              <a:t>procesos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nueva</a:t>
            </a:r>
            <a:r>
              <a:rPr lang="en-US" dirty="0"/>
              <a:t> planta de </a:t>
            </a:r>
            <a:r>
              <a:rPr lang="en-US" dirty="0" err="1"/>
              <a:t>fabricación</a:t>
            </a:r>
            <a:r>
              <a:rPr lang="en-US" dirty="0"/>
              <a:t> de </a:t>
            </a:r>
            <a:r>
              <a:rPr lang="en-US" dirty="0" err="1"/>
              <a:t>grúas</a:t>
            </a:r>
            <a:r>
              <a:rPr lang="en-US" dirty="0"/>
              <a:t> </a:t>
            </a:r>
            <a:r>
              <a:rPr lang="en-US" dirty="0" err="1"/>
              <a:t>eléctricas</a:t>
            </a:r>
            <a:r>
              <a:rPr lang="en-US" dirty="0"/>
              <a:t>.</a:t>
            </a:r>
            <a:endParaRPr lang="ru-RU" dirty="0"/>
          </a:p>
        </p:txBody>
      </p:sp>
      <p:pic>
        <p:nvPicPr>
          <p:cNvPr id="2050" name="Picture 2" descr="Domov - KPK Žeriavy">
            <a:extLst>
              <a:ext uri="{FF2B5EF4-FFF2-40B4-BE49-F238E27FC236}">
                <a16:creationId xmlns:a16="http://schemas.microsoft.com/office/drawing/2014/main" id="{4C276CB8-A967-41A8-B328-56D0D35B5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086" y="1906812"/>
            <a:ext cx="428625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ome - KPK Cranes">
            <a:extLst>
              <a:ext uri="{FF2B5EF4-FFF2-40B4-BE49-F238E27FC236}">
                <a16:creationId xmlns:a16="http://schemas.microsoft.com/office/drawing/2014/main" id="{6EE912BF-9B2A-4DCF-868A-4C548FF03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143" y="3789811"/>
            <a:ext cx="3466136" cy="259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767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52FDB-A28C-4578-9E0B-5DFDCC8B0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ONU EU Headquarters, </a:t>
            </a:r>
            <a:r>
              <a:rPr lang="en-US" dirty="0" err="1"/>
              <a:t>Bruselas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ADB173-B1D5-43FE-94C4-4EDFEFCEB6D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El </a:t>
            </a:r>
            <a:r>
              <a:rPr lang="en-US" sz="2000" dirty="0" err="1"/>
              <a:t>cuartel</a:t>
            </a:r>
            <a:r>
              <a:rPr lang="en-US" sz="2000" dirty="0"/>
              <a:t> general </a:t>
            </a:r>
            <a:r>
              <a:rPr lang="en-US" sz="2000" dirty="0" err="1"/>
              <a:t>europeo</a:t>
            </a:r>
            <a:r>
              <a:rPr lang="en-US" sz="2000" dirty="0"/>
              <a:t> de la ONU se </a:t>
            </a:r>
            <a:r>
              <a:rPr lang="en-US" sz="2000" dirty="0" err="1"/>
              <a:t>enfrentó</a:t>
            </a:r>
            <a:r>
              <a:rPr lang="en-US" sz="2000" dirty="0"/>
              <a:t> al </a:t>
            </a:r>
            <a:r>
              <a:rPr lang="en-US" sz="2000" dirty="0" err="1"/>
              <a:t>reto</a:t>
            </a:r>
            <a:r>
              <a:rPr lang="en-US" sz="2000" dirty="0"/>
              <a:t> de </a:t>
            </a:r>
            <a:r>
              <a:rPr lang="en-US" sz="2000" dirty="0" err="1"/>
              <a:t>controlar</a:t>
            </a:r>
            <a:r>
              <a:rPr lang="en-US" sz="2000" dirty="0"/>
              <a:t>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dirty="0" err="1"/>
              <a:t>perímetro</a:t>
            </a:r>
            <a:r>
              <a:rPr lang="en-US" sz="2000" dirty="0"/>
              <a:t> y </a:t>
            </a:r>
            <a:r>
              <a:rPr lang="en-US" sz="2000" dirty="0" err="1"/>
              <a:t>gestionar</a:t>
            </a:r>
            <a:r>
              <a:rPr lang="en-US" sz="2000" dirty="0"/>
              <a:t> el </a:t>
            </a:r>
            <a:r>
              <a:rPr lang="en-US" sz="2000" dirty="0" err="1"/>
              <a:t>tráfico</a:t>
            </a:r>
            <a:r>
              <a:rPr lang="en-US" sz="2000" dirty="0"/>
              <a:t> a </a:t>
            </a:r>
            <a:r>
              <a:rPr lang="en-US" sz="2000" dirty="0" err="1"/>
              <a:t>través</a:t>
            </a:r>
            <a:r>
              <a:rPr lang="en-US" sz="2000" dirty="0"/>
              <a:t> de sus </a:t>
            </a:r>
            <a:r>
              <a:rPr lang="en-US" sz="2000" dirty="0" err="1"/>
              <a:t>numerosas</a:t>
            </a:r>
            <a:r>
              <a:rPr lang="en-US" sz="2000" dirty="0"/>
              <a:t> </a:t>
            </a:r>
            <a:r>
              <a:rPr lang="en-US" sz="2000" dirty="0" err="1"/>
              <a:t>puertas</a:t>
            </a:r>
            <a:r>
              <a:rPr lang="en-US" sz="2000" dirty="0"/>
              <a:t> y </a:t>
            </a:r>
            <a:r>
              <a:rPr lang="en-US" sz="2000" dirty="0" err="1"/>
              <a:t>puertos</a:t>
            </a:r>
            <a:r>
              <a:rPr lang="en-US" sz="2000" dirty="0"/>
              <a:t> de entrada </a:t>
            </a:r>
          </a:p>
          <a:p>
            <a:r>
              <a:rPr lang="en-US" sz="2000" dirty="0" err="1"/>
              <a:t>Luxriot</a:t>
            </a:r>
            <a:r>
              <a:rPr lang="en-US" sz="2000" dirty="0"/>
              <a:t> Evo </a:t>
            </a:r>
            <a:r>
              <a:rPr lang="en-US" sz="2000" dirty="0" err="1"/>
              <a:t>proporciona</a:t>
            </a:r>
            <a:r>
              <a:rPr lang="en-US" sz="2000" dirty="0"/>
              <a:t> </a:t>
            </a:r>
            <a:r>
              <a:rPr lang="en-US" sz="2000" dirty="0" err="1"/>
              <a:t>videovigilancia</a:t>
            </a:r>
            <a:r>
              <a:rPr lang="en-US" sz="2000" dirty="0"/>
              <a:t> general </a:t>
            </a:r>
            <a:r>
              <a:rPr lang="en-US" sz="2000" dirty="0" err="1"/>
              <a:t>sobre</a:t>
            </a:r>
            <a:r>
              <a:rPr lang="en-US" sz="2000" dirty="0"/>
              <a:t> el </a:t>
            </a:r>
            <a:r>
              <a:rPr lang="en-US" sz="2000" dirty="0" err="1"/>
              <a:t>edificio</a:t>
            </a:r>
            <a:r>
              <a:rPr lang="en-US" sz="2000" dirty="0"/>
              <a:t>, el </a:t>
            </a:r>
            <a:r>
              <a:rPr lang="en-US" sz="2000" dirty="0" err="1"/>
              <a:t>territorio</a:t>
            </a:r>
            <a:r>
              <a:rPr lang="en-US" sz="2000" dirty="0"/>
              <a:t> y los </a:t>
            </a:r>
            <a:r>
              <a:rPr lang="en-US" sz="2000" dirty="0" err="1"/>
              <a:t>alrededores</a:t>
            </a:r>
            <a:endParaRPr lang="en-US" sz="2000" dirty="0"/>
          </a:p>
          <a:p>
            <a:r>
              <a:rPr lang="en-US" sz="2000" dirty="0"/>
              <a:t>La </a:t>
            </a:r>
            <a:r>
              <a:rPr lang="en-US" sz="2000" dirty="0" err="1"/>
              <a:t>integración</a:t>
            </a:r>
            <a:r>
              <a:rPr lang="en-US" sz="2000" dirty="0"/>
              <a:t> de E/S Evo </a:t>
            </a:r>
            <a:r>
              <a:rPr lang="en-US" sz="2000" dirty="0" err="1"/>
              <a:t>ModBus</a:t>
            </a:r>
            <a:r>
              <a:rPr lang="en-US" sz="2000" dirty="0"/>
              <a:t> </a:t>
            </a:r>
            <a:r>
              <a:rPr lang="en-US" sz="2000" dirty="0" err="1"/>
              <a:t>proporciona</a:t>
            </a:r>
            <a:r>
              <a:rPr lang="en-US" sz="2000" dirty="0"/>
              <a:t> un control </a:t>
            </a:r>
            <a:r>
              <a:rPr lang="en-US" sz="2000" dirty="0" err="1"/>
              <a:t>cómodo</a:t>
            </a:r>
            <a:r>
              <a:rPr lang="en-US" sz="2000" dirty="0"/>
              <a:t> y </a:t>
            </a:r>
            <a:r>
              <a:rPr lang="en-US" sz="2000" dirty="0" err="1"/>
              <a:t>directo</a:t>
            </a:r>
            <a:r>
              <a:rPr lang="en-US" sz="2000" dirty="0"/>
              <a:t> </a:t>
            </a:r>
            <a:r>
              <a:rPr lang="en-US" sz="2000" dirty="0" err="1"/>
              <a:t>sobre</a:t>
            </a:r>
            <a:r>
              <a:rPr lang="en-US" sz="2000" dirty="0"/>
              <a:t> entradas y las </a:t>
            </a:r>
            <a:r>
              <a:rPr lang="en-US" sz="2000" dirty="0" err="1"/>
              <a:t>puertas</a:t>
            </a:r>
            <a:endParaRPr lang="en-US" sz="2000" dirty="0"/>
          </a:p>
          <a:p>
            <a:r>
              <a:rPr lang="en-US" sz="2000" dirty="0"/>
              <a:t>Los </a:t>
            </a:r>
            <a:r>
              <a:rPr lang="en-US" sz="2000" dirty="0" err="1"/>
              <a:t>mapas</a:t>
            </a:r>
            <a:r>
              <a:rPr lang="en-US" sz="2000" dirty="0"/>
              <a:t> </a:t>
            </a:r>
            <a:r>
              <a:rPr lang="en-US" sz="2000" dirty="0" err="1"/>
              <a:t>interactivos</a:t>
            </a:r>
            <a:r>
              <a:rPr lang="en-US" sz="2000" dirty="0"/>
              <a:t> de Access Control y Evo </a:t>
            </a:r>
            <a:r>
              <a:rPr lang="en-US" sz="2000" dirty="0" err="1"/>
              <a:t>permiten</a:t>
            </a:r>
            <a:r>
              <a:rPr lang="en-US" sz="2000" dirty="0"/>
              <a:t> la </a:t>
            </a:r>
            <a:r>
              <a:rPr lang="en-US" sz="2000" dirty="0" err="1"/>
              <a:t>visualización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tiempo</a:t>
            </a:r>
            <a:r>
              <a:rPr lang="en-US" sz="2000" dirty="0"/>
              <a:t> real y </a:t>
            </a:r>
            <a:r>
              <a:rPr lang="en-US" sz="2000" dirty="0" err="1"/>
              <a:t>aumentan</a:t>
            </a:r>
            <a:r>
              <a:rPr lang="en-US" sz="2000" dirty="0"/>
              <a:t> el </a:t>
            </a:r>
            <a:r>
              <a:rPr lang="en-US" sz="2000" dirty="0" err="1"/>
              <a:t>conocimiento</a:t>
            </a:r>
            <a:r>
              <a:rPr lang="en-US" sz="2000" dirty="0"/>
              <a:t> de la </a:t>
            </a:r>
            <a:r>
              <a:rPr lang="en-US" sz="2000" dirty="0" err="1"/>
              <a:t>situación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9C02B3-2099-4C8C-9ECD-0FD114EE5DD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81697"/>
            <a:ext cx="5181600" cy="40294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1881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1CF55-8E5A-48B2-8CA6-55E2C48D3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Puerto de Riga, Latvia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C1259-AB45-4174-B40D-E76BE1BAB49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La </a:t>
            </a:r>
            <a:r>
              <a:rPr lang="en-US" dirty="0" err="1"/>
              <a:t>gestión</a:t>
            </a:r>
            <a:r>
              <a:rPr lang="en-US" dirty="0"/>
              <a:t> de </a:t>
            </a:r>
            <a:r>
              <a:rPr lang="en-US" dirty="0" err="1"/>
              <a:t>vídeo</a:t>
            </a:r>
            <a:r>
              <a:rPr lang="en-US" dirty="0"/>
              <a:t> de </a:t>
            </a:r>
            <a:r>
              <a:rPr lang="en-US" dirty="0" err="1"/>
              <a:t>Luxriot</a:t>
            </a:r>
            <a:r>
              <a:rPr lang="en-US" dirty="0"/>
              <a:t> </a:t>
            </a:r>
            <a:r>
              <a:rPr lang="en-US" dirty="0" err="1"/>
              <a:t>ayuda</a:t>
            </a:r>
            <a:r>
              <a:rPr lang="en-US" dirty="0"/>
              <a:t> a </a:t>
            </a:r>
            <a:r>
              <a:rPr lang="en-US" dirty="0" err="1"/>
              <a:t>proteger</a:t>
            </a:r>
            <a:r>
              <a:rPr lang="en-US" dirty="0"/>
              <a:t> las </a:t>
            </a:r>
            <a:r>
              <a:rPr lang="en-US" dirty="0" err="1"/>
              <a:t>instalaciones</a:t>
            </a:r>
            <a:r>
              <a:rPr lang="en-US" dirty="0"/>
              <a:t> </a:t>
            </a:r>
            <a:r>
              <a:rPr lang="en-US" dirty="0" err="1"/>
              <a:t>portuarias</a:t>
            </a:r>
            <a:r>
              <a:rPr lang="en-US" dirty="0"/>
              <a:t> </a:t>
            </a:r>
            <a:r>
              <a:rPr lang="en-US" dirty="0" err="1"/>
              <a:t>desde</a:t>
            </a:r>
            <a:r>
              <a:rPr lang="en-US" dirty="0"/>
              <a:t> 2009</a:t>
            </a:r>
          </a:p>
          <a:p>
            <a:r>
              <a:rPr lang="en-US" dirty="0"/>
              <a:t>Con </a:t>
            </a:r>
            <a:r>
              <a:rPr lang="en-US" dirty="0" err="1"/>
              <a:t>cientos</a:t>
            </a:r>
            <a:r>
              <a:rPr lang="en-US" dirty="0"/>
              <a:t> de </a:t>
            </a:r>
            <a:r>
              <a:rPr lang="en-US" dirty="0" err="1"/>
              <a:t>canales</a:t>
            </a:r>
            <a:r>
              <a:rPr lang="en-US" dirty="0"/>
              <a:t> de </a:t>
            </a:r>
            <a:r>
              <a:rPr lang="en-US" dirty="0" err="1"/>
              <a:t>vídeo</a:t>
            </a:r>
            <a:r>
              <a:rPr lang="en-US" dirty="0"/>
              <a:t> y </a:t>
            </a:r>
            <a:r>
              <a:rPr lang="en-US" dirty="0" err="1"/>
              <a:t>varios</a:t>
            </a:r>
            <a:r>
              <a:rPr lang="en-US" dirty="0"/>
              <a:t> </a:t>
            </a:r>
            <a:r>
              <a:rPr lang="en-US" dirty="0" err="1"/>
              <a:t>actores</a:t>
            </a:r>
            <a:r>
              <a:rPr lang="en-US" dirty="0"/>
              <a:t> </a:t>
            </a:r>
            <a:r>
              <a:rPr lang="en-US" dirty="0" err="1"/>
              <a:t>importantes</a:t>
            </a:r>
            <a:r>
              <a:rPr lang="en-US" dirty="0"/>
              <a:t> del </a:t>
            </a:r>
            <a:r>
              <a:rPr lang="en-US" dirty="0" err="1"/>
              <a:t>sistema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control, la </a:t>
            </a:r>
            <a:r>
              <a:rPr lang="en-US" dirty="0" err="1"/>
              <a:t>videovigilancia</a:t>
            </a:r>
            <a:r>
              <a:rPr lang="en-US" dirty="0"/>
              <a:t> </a:t>
            </a:r>
            <a:r>
              <a:rPr lang="en-US" dirty="0" err="1"/>
              <a:t>portuaria</a:t>
            </a:r>
            <a:r>
              <a:rPr lang="en-US" dirty="0"/>
              <a:t> es un </a:t>
            </a:r>
            <a:r>
              <a:rPr lang="en-US" dirty="0" err="1"/>
              <a:t>reto</a:t>
            </a:r>
            <a:endParaRPr lang="en-US" dirty="0"/>
          </a:p>
          <a:p>
            <a:r>
              <a:rPr lang="en-US" dirty="0"/>
              <a:t>Los </a:t>
            </a:r>
            <a:r>
              <a:rPr lang="en-US" dirty="0" err="1"/>
              <a:t>antiguos</a:t>
            </a:r>
            <a:r>
              <a:rPr lang="en-US" dirty="0"/>
              <a:t> VMS de </a:t>
            </a:r>
            <a:r>
              <a:rPr lang="en-US" dirty="0" err="1"/>
              <a:t>Luxriot</a:t>
            </a:r>
            <a:r>
              <a:rPr lang="en-US" dirty="0"/>
              <a:t> se </a:t>
            </a:r>
            <a:r>
              <a:rPr lang="en-US" dirty="0" err="1"/>
              <a:t>han</a:t>
            </a:r>
            <a:r>
              <a:rPr lang="en-US" dirty="0"/>
              <a:t> </a:t>
            </a:r>
            <a:r>
              <a:rPr lang="en-US" dirty="0" err="1"/>
              <a:t>actualizado</a:t>
            </a:r>
            <a:r>
              <a:rPr lang="en-US" dirty="0"/>
              <a:t> a </a:t>
            </a:r>
            <a:r>
              <a:rPr lang="en-US" dirty="0" err="1"/>
              <a:t>Luxriot</a:t>
            </a:r>
            <a:r>
              <a:rPr lang="en-US" dirty="0"/>
              <a:t> Evo S (</a:t>
            </a:r>
            <a:r>
              <a:rPr lang="en-US" dirty="0" err="1"/>
              <a:t>administración</a:t>
            </a:r>
            <a:r>
              <a:rPr lang="en-US" dirty="0"/>
              <a:t> </a:t>
            </a:r>
            <a:r>
              <a:rPr lang="en-US" dirty="0" err="1"/>
              <a:t>portuaria</a:t>
            </a:r>
            <a:r>
              <a:rPr lang="en-US" dirty="0"/>
              <a:t>) y Evo Global (</a:t>
            </a:r>
            <a:r>
              <a:rPr lang="en-US" dirty="0" err="1"/>
              <a:t>operaciones</a:t>
            </a:r>
            <a:r>
              <a:rPr lang="en-US" dirty="0"/>
              <a:t> de </a:t>
            </a:r>
            <a:r>
              <a:rPr lang="en-US" dirty="0" err="1"/>
              <a:t>policía</a:t>
            </a:r>
            <a:r>
              <a:rPr lang="en-US" dirty="0"/>
              <a:t> y </a:t>
            </a:r>
            <a:r>
              <a:rPr lang="en-US" dirty="0" err="1"/>
              <a:t>seguridad</a:t>
            </a:r>
            <a:r>
              <a:rPr lang="en-US" dirty="0"/>
              <a:t>)</a:t>
            </a:r>
          </a:p>
          <a:p>
            <a:r>
              <a:rPr lang="en-US" dirty="0" err="1"/>
              <a:t>Todas</a:t>
            </a:r>
            <a:r>
              <a:rPr lang="en-US" dirty="0"/>
              <a:t> las </a:t>
            </a:r>
            <a:r>
              <a:rPr lang="en-US" dirty="0" err="1"/>
              <a:t>instancias</a:t>
            </a:r>
            <a:r>
              <a:rPr lang="en-US" dirty="0"/>
              <a:t> de Evo S y Evo Global son </a:t>
            </a:r>
            <a:r>
              <a:rPr lang="en-US" dirty="0" err="1"/>
              <a:t>interoperables</a:t>
            </a:r>
            <a:r>
              <a:rPr lang="en-US" dirty="0"/>
              <a:t> y se </a:t>
            </a:r>
            <a:r>
              <a:rPr lang="en-US" dirty="0" err="1"/>
              <a:t>puede</a:t>
            </a:r>
            <a:r>
              <a:rPr lang="en-US" dirty="0"/>
              <a:t> acceder a </a:t>
            </a:r>
            <a:r>
              <a:rPr lang="en-US" dirty="0" err="1"/>
              <a:t>ellas</a:t>
            </a:r>
            <a:r>
              <a:rPr lang="en-US" dirty="0"/>
              <a:t> </a:t>
            </a:r>
            <a:r>
              <a:rPr lang="en-US" dirty="0" err="1"/>
              <a:t>simultáneamente</a:t>
            </a:r>
            <a:r>
              <a:rPr lang="en-US" dirty="0"/>
              <a:t> con la </a:t>
            </a:r>
            <a:r>
              <a:rPr lang="en-US" dirty="0" err="1"/>
              <a:t>aplicación</a:t>
            </a:r>
            <a:r>
              <a:rPr lang="en-US" dirty="0"/>
              <a:t> </a:t>
            </a:r>
            <a:r>
              <a:rPr lang="en-US" dirty="0" err="1"/>
              <a:t>cliente</a:t>
            </a:r>
            <a:r>
              <a:rPr lang="en-US" dirty="0"/>
              <a:t> Evo Monitor</a:t>
            </a:r>
          </a:p>
          <a:p>
            <a:r>
              <a:rPr lang="en-US" dirty="0"/>
              <a:t>La </a:t>
            </a:r>
            <a:r>
              <a:rPr lang="en-US" dirty="0" err="1"/>
              <a:t>solución</a:t>
            </a:r>
            <a:r>
              <a:rPr lang="en-US" dirty="0"/>
              <a:t> </a:t>
            </a:r>
            <a:r>
              <a:rPr lang="en-US" dirty="0" err="1"/>
              <a:t>Luxriot</a:t>
            </a:r>
            <a:r>
              <a:rPr lang="en-US" dirty="0"/>
              <a:t> </a:t>
            </a:r>
            <a:r>
              <a:rPr lang="en-US" dirty="0" err="1"/>
              <a:t>combina</a:t>
            </a:r>
            <a:r>
              <a:rPr lang="en-US" dirty="0"/>
              <a:t> </a:t>
            </a:r>
            <a:r>
              <a:rPr lang="en-US" dirty="0" err="1"/>
              <a:t>múltiples</a:t>
            </a:r>
            <a:r>
              <a:rPr lang="en-US" dirty="0"/>
              <a:t> </a:t>
            </a:r>
            <a:r>
              <a:rPr lang="en-US" dirty="0" err="1"/>
              <a:t>subsistemas</a:t>
            </a:r>
            <a:r>
              <a:rPr lang="en-US" dirty="0"/>
              <a:t> de </a:t>
            </a:r>
            <a:r>
              <a:rPr lang="en-US" dirty="0" err="1"/>
              <a:t>vídeo</a:t>
            </a:r>
            <a:r>
              <a:rPr lang="en-US" dirty="0"/>
              <a:t> </a:t>
            </a:r>
            <a:r>
              <a:rPr lang="en-US" dirty="0" err="1"/>
              <a:t>dispares</a:t>
            </a:r>
            <a:r>
              <a:rPr lang="en-US" dirty="0"/>
              <a:t> y </a:t>
            </a:r>
            <a:r>
              <a:rPr lang="en-US" dirty="0" err="1"/>
              <a:t>proporciona</a:t>
            </a:r>
            <a:r>
              <a:rPr lang="en-US" dirty="0"/>
              <a:t> una </a:t>
            </a:r>
            <a:r>
              <a:rPr lang="en-US" dirty="0" err="1"/>
              <a:t>interfaz</a:t>
            </a:r>
            <a:r>
              <a:rPr lang="en-US" dirty="0"/>
              <a:t> </a:t>
            </a:r>
            <a:r>
              <a:rPr lang="en-US" dirty="0" err="1"/>
              <a:t>operativa</a:t>
            </a:r>
            <a:r>
              <a:rPr lang="en-US" dirty="0"/>
              <a:t> </a:t>
            </a:r>
            <a:r>
              <a:rPr lang="en-US" dirty="0" err="1"/>
              <a:t>unificada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CC8594-2E48-427F-8C7C-5F3CF14B5F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endParaRPr lang="en-US"/>
          </a:p>
        </p:txBody>
      </p:sp>
      <p:pic>
        <p:nvPicPr>
          <p:cNvPr id="5" name="Picture 4" descr="Port of Riga Presentation">
            <a:extLst>
              <a:ext uri="{FF2B5EF4-FFF2-40B4-BE49-F238E27FC236}">
                <a16:creationId xmlns:a16="http://schemas.microsoft.com/office/drawing/2014/main" id="{3B4D94B9-EC72-46EC-8930-04A32513EA4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30929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BEBB3-FAC6-4747-A8DF-722FA95AC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Dirección</a:t>
            </a:r>
            <a:r>
              <a:rPr lang="en-US" dirty="0"/>
              <a:t> de </a:t>
            </a:r>
            <a:r>
              <a:rPr lang="en-US" dirty="0" err="1"/>
              <a:t>Seguridad</a:t>
            </a:r>
            <a:r>
              <a:rPr lang="en-US" dirty="0"/>
              <a:t> Vial, Latvia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C88979-EC6D-48C3-A72B-B5A6872FAF9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Más de 1100 </a:t>
            </a:r>
            <a:r>
              <a:rPr lang="en-US" dirty="0" err="1"/>
              <a:t>cámaras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funcionamiento</a:t>
            </a:r>
            <a:r>
              <a:rPr lang="en-US" dirty="0"/>
              <a:t> con Evo Global</a:t>
            </a:r>
          </a:p>
          <a:p>
            <a:r>
              <a:rPr lang="en-US" dirty="0" err="1"/>
              <a:t>Cámaras</a:t>
            </a:r>
            <a:r>
              <a:rPr lang="en-US" dirty="0"/>
              <a:t> </a:t>
            </a:r>
            <a:r>
              <a:rPr lang="en-US" dirty="0" err="1"/>
              <a:t>móviles</a:t>
            </a:r>
            <a:r>
              <a:rPr lang="en-US" dirty="0"/>
              <a:t> (</a:t>
            </a:r>
            <a:r>
              <a:rPr lang="en-US" dirty="0" err="1"/>
              <a:t>basadas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vehículos</a:t>
            </a:r>
            <a:r>
              <a:rPr lang="en-US" dirty="0"/>
              <a:t>)</a:t>
            </a:r>
          </a:p>
          <a:p>
            <a:r>
              <a:rPr lang="en-US" dirty="0" err="1"/>
              <a:t>Cámaras</a:t>
            </a:r>
            <a:r>
              <a:rPr lang="en-US" dirty="0"/>
              <a:t> de control de </a:t>
            </a:r>
            <a:r>
              <a:rPr lang="en-US" dirty="0" err="1"/>
              <a:t>tráfico</a:t>
            </a:r>
            <a:endParaRPr lang="en-US" dirty="0"/>
          </a:p>
          <a:p>
            <a:r>
              <a:rPr lang="en-US" dirty="0"/>
              <a:t>Más de 300 puntos LPR</a:t>
            </a:r>
          </a:p>
          <a:p>
            <a:r>
              <a:rPr lang="en-US" dirty="0" err="1"/>
              <a:t>Edificios</a:t>
            </a:r>
            <a:r>
              <a:rPr lang="en-US" dirty="0"/>
              <a:t> </a:t>
            </a:r>
            <a:r>
              <a:rPr lang="en-US" dirty="0" err="1"/>
              <a:t>administrativos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todo</a:t>
            </a:r>
            <a:r>
              <a:rPr lang="en-US" dirty="0"/>
              <a:t> el </a:t>
            </a:r>
            <a:r>
              <a:rPr lang="en-US" dirty="0" err="1"/>
              <a:t>país</a:t>
            </a:r>
            <a:endParaRPr lang="en-US" dirty="0"/>
          </a:p>
        </p:txBody>
      </p:sp>
      <p:pic>
        <p:nvPicPr>
          <p:cNvPr id="5" name="Picture 4" descr="Rīgas motormuzeja ēkas rekonstrukcija ar CSDD klientu apkalpošanas piebūvi,  Rīgā, S.Eizenšteina ielā 6 | IONICA">
            <a:extLst>
              <a:ext uri="{FF2B5EF4-FFF2-40B4-BE49-F238E27FC236}">
                <a16:creationId xmlns:a16="http://schemas.microsoft.com/office/drawing/2014/main" id="{C23A8284-3307-452D-A6C7-717776D54BE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60197"/>
            <a:ext cx="5181600" cy="40821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9594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525FA-463E-4115-BEA1-CDF2457BA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 INSTALACIONES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FA680-039A-45F1-A5D8-B4B46CCE3D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dirty="0"/>
              <a:t>HPE, </a:t>
            </a:r>
            <a:r>
              <a:rPr lang="en-US" dirty="0" err="1"/>
              <a:t>Marruecos</a:t>
            </a:r>
            <a:r>
              <a:rPr lang="en-US" dirty="0"/>
              <a:t> - 8 x Evo Unlimited, 2500 </a:t>
            </a:r>
            <a:r>
              <a:rPr lang="en-US" dirty="0" err="1"/>
              <a:t>cámaras</a:t>
            </a:r>
            <a:endParaRPr lang="en-US" dirty="0"/>
          </a:p>
          <a:p>
            <a:r>
              <a:rPr lang="en-US" dirty="0"/>
              <a:t>Eyewitness, EE.UU. - </a:t>
            </a:r>
            <a:r>
              <a:rPr lang="en-US" dirty="0" err="1"/>
              <a:t>más</a:t>
            </a:r>
            <a:r>
              <a:rPr lang="en-US" dirty="0"/>
              <a:t> de 14.000 </a:t>
            </a:r>
            <a:r>
              <a:rPr lang="en-US" dirty="0" err="1"/>
              <a:t>cámaras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funcionamiento</a:t>
            </a:r>
            <a:endParaRPr lang="en-US" dirty="0"/>
          </a:p>
          <a:p>
            <a:r>
              <a:rPr lang="en-US" dirty="0"/>
              <a:t>Mavis, EE.UU. - </a:t>
            </a:r>
            <a:r>
              <a:rPr lang="en-US" dirty="0" err="1"/>
              <a:t>más</a:t>
            </a:r>
            <a:r>
              <a:rPr lang="en-US" dirty="0"/>
              <a:t> de 18.000 </a:t>
            </a:r>
            <a:r>
              <a:rPr lang="en-US" dirty="0" err="1"/>
              <a:t>cámaras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funcionamiento</a:t>
            </a:r>
            <a:endParaRPr lang="en-US" dirty="0"/>
          </a:p>
          <a:p>
            <a:r>
              <a:rPr lang="en-US" dirty="0"/>
              <a:t>Safe City Monterrey (ITS), México - 3500 </a:t>
            </a:r>
            <a:r>
              <a:rPr lang="en-US" dirty="0" err="1"/>
              <a:t>cámaras</a:t>
            </a:r>
            <a:r>
              <a:rPr lang="en-US" dirty="0"/>
              <a:t> + 1700 </a:t>
            </a:r>
            <a:r>
              <a:rPr lang="en-US" dirty="0" err="1"/>
              <a:t>cámaras</a:t>
            </a:r>
            <a:r>
              <a:rPr lang="en-US" dirty="0"/>
              <a:t> LPR, </a:t>
            </a:r>
            <a:r>
              <a:rPr lang="en-US" dirty="0" err="1"/>
              <a:t>ampliación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curso</a:t>
            </a:r>
            <a:r>
              <a:rPr lang="en-US" dirty="0"/>
              <a:t> a 20.000 con </a:t>
            </a:r>
            <a:r>
              <a:rPr lang="en-US" dirty="0" err="1"/>
              <a:t>amplia</a:t>
            </a:r>
            <a:r>
              <a:rPr lang="en-US" dirty="0"/>
              <a:t> IA</a:t>
            </a:r>
          </a:p>
          <a:p>
            <a:r>
              <a:rPr lang="en-US" dirty="0"/>
              <a:t>ITS Baja California, México - 9.000 </a:t>
            </a:r>
            <a:r>
              <a:rPr lang="en-US" dirty="0" err="1"/>
              <a:t>cámaras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funcionamiento</a:t>
            </a:r>
            <a:r>
              <a:rPr lang="en-US" dirty="0"/>
              <a:t> + IA</a:t>
            </a:r>
          </a:p>
          <a:p>
            <a:r>
              <a:rPr lang="en-US" dirty="0" err="1"/>
              <a:t>Policía</a:t>
            </a:r>
            <a:r>
              <a:rPr lang="en-US" dirty="0"/>
              <a:t> de Queensland, Australia</a:t>
            </a:r>
          </a:p>
          <a:p>
            <a:r>
              <a:rPr lang="en-US" dirty="0"/>
              <a:t>CSDD (ITS), </a:t>
            </a:r>
            <a:r>
              <a:rPr lang="en-US" dirty="0" err="1"/>
              <a:t>Letonia</a:t>
            </a:r>
            <a:endParaRPr lang="en-US" dirty="0"/>
          </a:p>
          <a:p>
            <a:r>
              <a:rPr lang="en-US" dirty="0"/>
              <a:t>Safe City </a:t>
            </a:r>
            <a:r>
              <a:rPr lang="en-US" dirty="0" err="1"/>
              <a:t>Bucarest</a:t>
            </a:r>
            <a:r>
              <a:rPr lang="en-US" dirty="0"/>
              <a:t> (ITS), </a:t>
            </a:r>
            <a:r>
              <a:rPr lang="en-US" dirty="0" err="1"/>
              <a:t>Rumanía</a:t>
            </a:r>
            <a:endParaRPr lang="en-US" dirty="0"/>
          </a:p>
          <a:p>
            <a:r>
              <a:rPr lang="en-US" dirty="0"/>
              <a:t>ITS Lombardi, Italia</a:t>
            </a:r>
          </a:p>
          <a:p>
            <a:r>
              <a:rPr lang="en-US" dirty="0"/>
              <a:t>ITS </a:t>
            </a:r>
            <a:r>
              <a:rPr lang="en-US" dirty="0" err="1"/>
              <a:t>Jurmala</a:t>
            </a:r>
            <a:r>
              <a:rPr lang="en-US" dirty="0"/>
              <a:t>, </a:t>
            </a:r>
            <a:r>
              <a:rPr lang="en-US" dirty="0" err="1"/>
              <a:t>Letonia</a:t>
            </a:r>
            <a:endParaRPr lang="en-US" dirty="0"/>
          </a:p>
          <a:p>
            <a:r>
              <a:rPr lang="en-US" dirty="0"/>
              <a:t>Universidad Mohammed VI, </a:t>
            </a:r>
            <a:r>
              <a:rPr lang="en-US" dirty="0" err="1"/>
              <a:t>Marruecos</a:t>
            </a:r>
            <a:endParaRPr lang="en-US" dirty="0"/>
          </a:p>
          <a:p>
            <a:r>
              <a:rPr lang="en-US" dirty="0"/>
              <a:t>Universidad </a:t>
            </a:r>
            <a:r>
              <a:rPr lang="en-US" dirty="0" err="1"/>
              <a:t>Estatal</a:t>
            </a:r>
            <a:r>
              <a:rPr lang="en-US" dirty="0"/>
              <a:t> </a:t>
            </a:r>
            <a:r>
              <a:rPr lang="en-US" dirty="0" err="1"/>
              <a:t>Rusa</a:t>
            </a:r>
            <a:r>
              <a:rPr lang="en-US" dirty="0"/>
              <a:t> (</a:t>
            </a:r>
            <a:r>
              <a:rPr lang="en-US" dirty="0" err="1"/>
              <a:t>Kosygina</a:t>
            </a:r>
            <a:r>
              <a:rPr lang="en-US" dirty="0"/>
              <a:t>), </a:t>
            </a:r>
            <a:r>
              <a:rPr lang="en-US" dirty="0" err="1"/>
              <a:t>Rusia</a:t>
            </a:r>
            <a:endParaRPr lang="en-US" dirty="0"/>
          </a:p>
          <a:p>
            <a:r>
              <a:rPr lang="en-US" dirty="0"/>
              <a:t>Universidad de la Ciudad de </a:t>
            </a:r>
            <a:r>
              <a:rPr lang="en-US" dirty="0" err="1"/>
              <a:t>Moscú</a:t>
            </a:r>
            <a:r>
              <a:rPr lang="en-US" dirty="0"/>
              <a:t>, </a:t>
            </a:r>
            <a:r>
              <a:rPr lang="en-US" dirty="0" err="1"/>
              <a:t>Rusia</a:t>
            </a:r>
            <a:endParaRPr lang="en-US" dirty="0"/>
          </a:p>
          <a:p>
            <a:r>
              <a:rPr lang="en-US" dirty="0" err="1"/>
              <a:t>Ministerio</a:t>
            </a:r>
            <a:r>
              <a:rPr lang="en-US" dirty="0"/>
              <a:t> de Justicia, </a:t>
            </a:r>
            <a:r>
              <a:rPr lang="en-US" dirty="0" err="1"/>
              <a:t>Turquía</a:t>
            </a:r>
            <a:endParaRPr lang="en-US" dirty="0"/>
          </a:p>
          <a:p>
            <a:r>
              <a:rPr lang="en-US" dirty="0" err="1"/>
              <a:t>Ministerio</a:t>
            </a:r>
            <a:r>
              <a:rPr lang="en-US" dirty="0"/>
              <a:t> de Justicia, Qatar</a:t>
            </a:r>
          </a:p>
          <a:p>
            <a:r>
              <a:rPr lang="en-US" dirty="0"/>
              <a:t>Universidad de </a:t>
            </a:r>
            <a:r>
              <a:rPr lang="en-US" dirty="0" err="1"/>
              <a:t>Uşak</a:t>
            </a:r>
            <a:r>
              <a:rPr lang="en-US" dirty="0"/>
              <a:t>, </a:t>
            </a:r>
            <a:r>
              <a:rPr lang="en-US" dirty="0" err="1"/>
              <a:t>Turquía</a:t>
            </a:r>
            <a:endParaRPr lang="en-US" dirty="0"/>
          </a:p>
          <a:p>
            <a:r>
              <a:rPr lang="en-US" dirty="0"/>
              <a:t>Universidad de Liverpool, </a:t>
            </a:r>
            <a:r>
              <a:rPr lang="en-US" dirty="0" err="1"/>
              <a:t>Reino</a:t>
            </a:r>
            <a:r>
              <a:rPr lang="en-US" dirty="0"/>
              <a:t> </a:t>
            </a:r>
            <a:r>
              <a:rPr lang="en-US" dirty="0" err="1"/>
              <a:t>Unido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14882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90B44-98DE-4126-B7EE-F0D99C220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 </a:t>
            </a:r>
            <a:r>
              <a:rPr lang="en-US" dirty="0" err="1"/>
              <a:t>aérea</a:t>
            </a:r>
            <a:r>
              <a:rPr lang="en-US" dirty="0"/>
              <a:t> NBS, Latvia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2ADCB-C585-472E-94B3-64A284A2153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Evo Global </a:t>
            </a:r>
          </a:p>
          <a:p>
            <a:r>
              <a:rPr lang="en-US" dirty="0" err="1"/>
              <a:t>Integración</a:t>
            </a:r>
            <a:r>
              <a:rPr lang="en-US" dirty="0"/>
              <a:t> de </a:t>
            </a:r>
            <a:r>
              <a:rPr lang="en-US" dirty="0" err="1"/>
              <a:t>sensores</a:t>
            </a:r>
            <a:r>
              <a:rPr lang="en-US" dirty="0"/>
              <a:t> </a:t>
            </a:r>
            <a:r>
              <a:rPr lang="en-US" dirty="0" err="1"/>
              <a:t>perimetrales</a:t>
            </a:r>
            <a:endParaRPr lang="en-US" dirty="0"/>
          </a:p>
          <a:p>
            <a:r>
              <a:rPr lang="en-US" dirty="0"/>
              <a:t>Control de </a:t>
            </a:r>
            <a:r>
              <a:rPr lang="en-US" dirty="0" err="1"/>
              <a:t>aeródromos</a:t>
            </a:r>
            <a:r>
              <a:rPr lang="en-US" dirty="0"/>
              <a:t> y locales</a:t>
            </a:r>
          </a:p>
          <a:p>
            <a:r>
              <a:rPr lang="en-US" dirty="0"/>
              <a:t>Control local y </a:t>
            </a:r>
            <a:r>
              <a:rPr lang="en-US" dirty="0" err="1"/>
              <a:t>remoto</a:t>
            </a:r>
            <a:endParaRPr lang="en-US" dirty="0"/>
          </a:p>
          <a:p>
            <a:r>
              <a:rPr lang="en-US" dirty="0" err="1"/>
              <a:t>Integración</a:t>
            </a:r>
            <a:r>
              <a:rPr lang="en-US" dirty="0"/>
              <a:t> de drones (Atlas)</a:t>
            </a:r>
          </a:p>
        </p:txBody>
      </p:sp>
      <p:pic>
        <p:nvPicPr>
          <p:cNvPr id="5" name="Picture 4" descr="Aviācijas bāze | Sargs.lv">
            <a:extLst>
              <a:ext uri="{FF2B5EF4-FFF2-40B4-BE49-F238E27FC236}">
                <a16:creationId xmlns:a16="http://schemas.microsoft.com/office/drawing/2014/main" id="{76D5BD26-6D13-466D-9096-DD3D17AF955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155521"/>
            <a:ext cx="5181600" cy="33109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73455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32D8E-0DB8-49F0-9803-D85D8CA5C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Ministerio</a:t>
            </a:r>
            <a:r>
              <a:rPr lang="en-US" dirty="0"/>
              <a:t> de Justicia, Turkey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71BB03-F8A5-413F-910D-74240324C06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Acuerdo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curso</a:t>
            </a:r>
            <a:r>
              <a:rPr lang="en-US" dirty="0"/>
              <a:t> con el </a:t>
            </a:r>
            <a:r>
              <a:rPr lang="en-US" dirty="0" err="1"/>
              <a:t>Ministerio</a:t>
            </a:r>
            <a:r>
              <a:rPr lang="en-US" dirty="0"/>
              <a:t> de Justicia de </a:t>
            </a:r>
            <a:r>
              <a:rPr lang="en-US" dirty="0" err="1"/>
              <a:t>Turquía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Videovigilancia</a:t>
            </a:r>
            <a:r>
              <a:rPr lang="en-US" dirty="0"/>
              <a:t> </a:t>
            </a:r>
            <a:r>
              <a:rPr lang="en-US" dirty="0" err="1"/>
              <a:t>unificada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de 400 </a:t>
            </a:r>
            <a:r>
              <a:rPr lang="en-US" dirty="0" err="1"/>
              <a:t>juzgados</a:t>
            </a:r>
            <a:r>
              <a:rPr lang="en-US" dirty="0"/>
              <a:t> de </a:t>
            </a:r>
            <a:r>
              <a:rPr lang="en-US" dirty="0" err="1"/>
              <a:t>todo</a:t>
            </a:r>
            <a:r>
              <a:rPr lang="en-US" dirty="0"/>
              <a:t> el </a:t>
            </a:r>
            <a:r>
              <a:rPr lang="en-US" dirty="0" err="1"/>
              <a:t>país</a:t>
            </a:r>
            <a:endParaRPr lang="en-US" dirty="0"/>
          </a:p>
        </p:txBody>
      </p:sp>
      <p:pic>
        <p:nvPicPr>
          <p:cNvPr id="6" name="Picture 5" descr="The Department Of Human Rights Turkey">
            <a:extLst>
              <a:ext uri="{FF2B5EF4-FFF2-40B4-BE49-F238E27FC236}">
                <a16:creationId xmlns:a16="http://schemas.microsoft.com/office/drawing/2014/main" id="{49779F4F-C08B-418C-8F1A-EAF0CCD5CAB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76066"/>
            <a:ext cx="5181600" cy="17674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67894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2B355-C014-430D-A016-C2D9B7D45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Seqirus, UK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56B41-2335-4EAD-AE77-74322F2B96B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Seqirus es </a:t>
            </a:r>
            <a:r>
              <a:rPr lang="en-US" dirty="0" err="1"/>
              <a:t>líder</a:t>
            </a:r>
            <a:r>
              <a:rPr lang="en-US" dirty="0"/>
              <a:t> </a:t>
            </a:r>
            <a:r>
              <a:rPr lang="en-US" dirty="0" err="1"/>
              <a:t>mundial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vacunas</a:t>
            </a:r>
            <a:r>
              <a:rPr lang="en-US" dirty="0"/>
              <a:t> contra la Influenza</a:t>
            </a:r>
          </a:p>
          <a:p>
            <a:r>
              <a:rPr lang="en-US" dirty="0" err="1"/>
              <a:t>Sede</a:t>
            </a:r>
            <a:r>
              <a:rPr lang="en-US" dirty="0"/>
              <a:t> central, </a:t>
            </a:r>
            <a:r>
              <a:rPr lang="en-US" dirty="0" err="1"/>
              <a:t>laboratorios</a:t>
            </a:r>
            <a:r>
              <a:rPr lang="en-US" dirty="0"/>
              <a:t> e </a:t>
            </a:r>
            <a:r>
              <a:rPr lang="en-US" dirty="0" err="1"/>
              <a:t>instalaciones</a:t>
            </a:r>
            <a:r>
              <a:rPr lang="en-US" dirty="0"/>
              <a:t> de </a:t>
            </a:r>
            <a:r>
              <a:rPr lang="en-US" dirty="0" err="1"/>
              <a:t>fabricación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Reino</a:t>
            </a:r>
            <a:r>
              <a:rPr lang="en-US" dirty="0"/>
              <a:t> </a:t>
            </a:r>
            <a:r>
              <a:rPr lang="en-US" dirty="0" err="1"/>
              <a:t>Unido</a:t>
            </a:r>
            <a:endParaRPr lang="en-US" dirty="0"/>
          </a:p>
          <a:p>
            <a:r>
              <a:rPr lang="en-US" dirty="0"/>
              <a:t>Sistema </a:t>
            </a:r>
            <a:r>
              <a:rPr lang="en-US" dirty="0" err="1"/>
              <a:t>unificado</a:t>
            </a:r>
            <a:r>
              <a:rPr lang="en-US" dirty="0"/>
              <a:t> de </a:t>
            </a:r>
            <a:r>
              <a:rPr lang="en-US" dirty="0" err="1"/>
              <a:t>varias</a:t>
            </a:r>
            <a:r>
              <a:rPr lang="en-US" dirty="0"/>
              <a:t> </a:t>
            </a:r>
            <a:r>
              <a:rPr lang="en-US" dirty="0" err="1"/>
              <a:t>instancias</a:t>
            </a:r>
            <a:r>
              <a:rPr lang="en-US" dirty="0"/>
              <a:t> de Evo S (</a:t>
            </a:r>
            <a:r>
              <a:rPr lang="en-US" dirty="0" err="1"/>
              <a:t>laboratorios</a:t>
            </a:r>
            <a:r>
              <a:rPr lang="en-US" dirty="0"/>
              <a:t>) y Evo Global (dos </a:t>
            </a:r>
            <a:r>
              <a:rPr lang="en-US" dirty="0" err="1"/>
              <a:t>instalaciones</a:t>
            </a:r>
            <a:r>
              <a:rPr lang="en-US" dirty="0"/>
              <a:t> de </a:t>
            </a:r>
            <a:r>
              <a:rPr lang="en-US" dirty="0" err="1"/>
              <a:t>fabricación</a:t>
            </a:r>
            <a:r>
              <a:rPr lang="en-US" dirty="0"/>
              <a:t> + la </a:t>
            </a:r>
            <a:r>
              <a:rPr lang="en-US" dirty="0" err="1"/>
              <a:t>sede</a:t>
            </a:r>
            <a:r>
              <a:rPr lang="en-US" dirty="0"/>
              <a:t> central)</a:t>
            </a:r>
          </a:p>
          <a:p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laboratorio</a:t>
            </a:r>
            <a:r>
              <a:rPr lang="en-US" dirty="0"/>
              <a:t> </a:t>
            </a:r>
            <a:r>
              <a:rPr lang="en-US" dirty="0" err="1"/>
              <a:t>tiene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propio</a:t>
            </a:r>
            <a:r>
              <a:rPr lang="en-US" dirty="0"/>
              <a:t> </a:t>
            </a:r>
            <a:r>
              <a:rPr lang="en-US" dirty="0" err="1"/>
              <a:t>sistema</a:t>
            </a:r>
            <a:r>
              <a:rPr lang="en-US" dirty="0"/>
              <a:t> </a:t>
            </a:r>
            <a:r>
              <a:rPr lang="en-US" dirty="0" err="1"/>
              <a:t>tecnológico</a:t>
            </a:r>
            <a:r>
              <a:rPr lang="en-US" dirty="0"/>
              <a:t> de </a:t>
            </a:r>
            <a:r>
              <a:rPr lang="en-US" dirty="0" err="1"/>
              <a:t>vigilancia</a:t>
            </a:r>
            <a:r>
              <a:rPr lang="en-US" dirty="0"/>
              <a:t> Evo S</a:t>
            </a:r>
          </a:p>
          <a:p>
            <a:r>
              <a:rPr lang="en-US" dirty="0"/>
              <a:t>Evo Global se </a:t>
            </a:r>
            <a:r>
              <a:rPr lang="en-US" dirty="0" err="1"/>
              <a:t>encarga</a:t>
            </a:r>
            <a:r>
              <a:rPr lang="en-US" dirty="0"/>
              <a:t> de la </a:t>
            </a:r>
            <a:r>
              <a:rPr lang="en-US" dirty="0" err="1"/>
              <a:t>videovigilancia</a:t>
            </a:r>
            <a:r>
              <a:rPr lang="en-US" dirty="0"/>
              <a:t> de </a:t>
            </a:r>
            <a:r>
              <a:rPr lang="en-US" dirty="0" err="1"/>
              <a:t>seguridad</a:t>
            </a:r>
            <a:r>
              <a:rPr lang="en-US" dirty="0"/>
              <a:t> general y </a:t>
            </a:r>
            <a:r>
              <a:rPr lang="en-US" dirty="0" err="1"/>
              <a:t>proporciona</a:t>
            </a:r>
            <a:r>
              <a:rPr lang="en-US" dirty="0"/>
              <a:t> un control </a:t>
            </a:r>
            <a:r>
              <a:rPr lang="en-US" dirty="0" err="1"/>
              <a:t>secundario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los </a:t>
            </a:r>
            <a:r>
              <a:rPr lang="en-US" dirty="0" err="1"/>
              <a:t>sistemas</a:t>
            </a:r>
            <a:r>
              <a:rPr lang="en-US" dirty="0"/>
              <a:t> Evo S de los </a:t>
            </a:r>
            <a:r>
              <a:rPr lang="en-US" dirty="0" err="1"/>
              <a:t>laboratorios</a:t>
            </a:r>
            <a:endParaRPr lang="en-US" dirty="0"/>
          </a:p>
          <a:p>
            <a:r>
              <a:rPr lang="en-US" dirty="0"/>
              <a:t>Evo S </a:t>
            </a:r>
            <a:r>
              <a:rPr lang="en-US" dirty="0" err="1"/>
              <a:t>varios</a:t>
            </a:r>
            <a:r>
              <a:rPr lang="en-US" dirty="0"/>
              <a:t> sitios con 48 a 72 </a:t>
            </a:r>
            <a:r>
              <a:rPr lang="en-US" dirty="0" err="1"/>
              <a:t>ch</a:t>
            </a:r>
            <a:endParaRPr lang="en-US" dirty="0"/>
          </a:p>
          <a:p>
            <a:r>
              <a:rPr lang="en-US" dirty="0"/>
              <a:t>Evo Global 500</a:t>
            </a:r>
          </a:p>
        </p:txBody>
      </p:sp>
      <p:pic>
        <p:nvPicPr>
          <p:cNvPr id="5" name="Picture 4" descr="Seqirus | About Us">
            <a:extLst>
              <a:ext uri="{FF2B5EF4-FFF2-40B4-BE49-F238E27FC236}">
                <a16:creationId xmlns:a16="http://schemas.microsoft.com/office/drawing/2014/main" id="{871676FD-1A2C-4C76-A743-9E21E58636E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99913"/>
            <a:ext cx="5181600" cy="29910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6277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8A7D2-F189-461C-99E2-DFAA5AE8C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Mercedes AMG, </a:t>
            </a:r>
            <a:r>
              <a:rPr lang="en-US" dirty="0" err="1"/>
              <a:t>Alemania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AD8E6B-A24B-42BE-A8B2-B74DA9A438E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/>
              <a:t>Despliegue</a:t>
            </a:r>
            <a:r>
              <a:rPr lang="en-US" dirty="0"/>
              <a:t> de VMS por IVMS, GmbH, </a:t>
            </a:r>
            <a:r>
              <a:rPr lang="en-US" dirty="0" err="1"/>
              <a:t>más</a:t>
            </a:r>
            <a:r>
              <a:rPr lang="en-US" dirty="0"/>
              <a:t> de 600 </a:t>
            </a:r>
            <a:r>
              <a:rPr lang="en-US" dirty="0" err="1"/>
              <a:t>canales</a:t>
            </a:r>
            <a:r>
              <a:rPr lang="en-US" dirty="0"/>
              <a:t> de </a:t>
            </a:r>
            <a:r>
              <a:rPr lang="en-US" dirty="0" err="1"/>
              <a:t>vídeo</a:t>
            </a:r>
            <a:endParaRPr lang="en-US" dirty="0"/>
          </a:p>
          <a:p>
            <a:r>
              <a:rPr lang="en-US" dirty="0" err="1"/>
              <a:t>Videovigilancia</a:t>
            </a:r>
            <a:r>
              <a:rPr lang="en-US" dirty="0"/>
              <a:t> general de las </a:t>
            </a:r>
            <a:r>
              <a:rPr lang="en-US" dirty="0" err="1"/>
              <a:t>instalaciones</a:t>
            </a:r>
            <a:endParaRPr lang="en-US" dirty="0"/>
          </a:p>
          <a:p>
            <a:r>
              <a:rPr lang="en-US" dirty="0"/>
              <a:t>La </a:t>
            </a:r>
            <a:r>
              <a:rPr lang="en-US" dirty="0" err="1"/>
              <a:t>videovigilancia</a:t>
            </a:r>
            <a:r>
              <a:rPr lang="en-US" dirty="0"/>
              <a:t> </a:t>
            </a:r>
            <a:r>
              <a:rPr lang="en-US" dirty="0" err="1"/>
              <a:t>tecnológica</a:t>
            </a:r>
            <a:r>
              <a:rPr lang="en-US" dirty="0"/>
              <a:t> es una </a:t>
            </a:r>
            <a:r>
              <a:rPr lang="en-US" dirty="0" err="1"/>
              <a:t>parte</a:t>
            </a:r>
            <a:r>
              <a:rPr lang="en-US" dirty="0"/>
              <a:t> </a:t>
            </a:r>
            <a:r>
              <a:rPr lang="en-US" dirty="0" err="1"/>
              <a:t>importante</a:t>
            </a:r>
            <a:r>
              <a:rPr lang="en-US" dirty="0"/>
              <a:t> del </a:t>
            </a:r>
            <a:r>
              <a:rPr lang="en-US" dirty="0" err="1"/>
              <a:t>proyecto</a:t>
            </a:r>
            <a:r>
              <a:rPr lang="en-US" dirty="0"/>
              <a:t>. </a:t>
            </a:r>
            <a:r>
              <a:rPr lang="en-US" dirty="0" err="1"/>
              <a:t>Cámaras</a:t>
            </a:r>
            <a:r>
              <a:rPr lang="en-US" dirty="0"/>
              <a:t> y </a:t>
            </a:r>
            <a:r>
              <a:rPr lang="en-US" dirty="0" err="1"/>
              <a:t>sensores</a:t>
            </a:r>
            <a:r>
              <a:rPr lang="en-US" dirty="0"/>
              <a:t> de control de </a:t>
            </a:r>
            <a:r>
              <a:rPr lang="en-US" dirty="0" err="1"/>
              <a:t>procesos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zonas de </a:t>
            </a:r>
            <a:r>
              <a:rPr lang="en-US" dirty="0" err="1"/>
              <a:t>prueba</a:t>
            </a:r>
            <a:r>
              <a:rPr lang="en-US" dirty="0"/>
              <a:t> </a:t>
            </a:r>
            <a:r>
              <a:rPr lang="en-US" dirty="0" err="1"/>
              <a:t>específicas</a:t>
            </a:r>
            <a:r>
              <a:rPr lang="en-US" dirty="0"/>
              <a:t>, </a:t>
            </a:r>
            <a:r>
              <a:rPr lang="en-US" dirty="0" err="1"/>
              <a:t>salas</a:t>
            </a:r>
            <a:r>
              <a:rPr lang="en-US" dirty="0"/>
              <a:t> de </a:t>
            </a:r>
            <a:r>
              <a:rPr lang="en-US" dirty="0" err="1"/>
              <a:t>pruebas</a:t>
            </a:r>
            <a:r>
              <a:rPr lang="en-US" dirty="0"/>
              <a:t> de </a:t>
            </a:r>
            <a:r>
              <a:rPr lang="en-US" dirty="0" err="1"/>
              <a:t>esfuerzo</a:t>
            </a:r>
            <a:r>
              <a:rPr lang="en-US" dirty="0"/>
              <a:t> y </a:t>
            </a:r>
            <a:r>
              <a:rPr lang="en-US" dirty="0" err="1"/>
              <a:t>cámaras</a:t>
            </a:r>
            <a:r>
              <a:rPr lang="en-US" dirty="0"/>
              <a:t> </a:t>
            </a:r>
            <a:r>
              <a:rPr lang="en-US" dirty="0" err="1"/>
              <a:t>climáticas</a:t>
            </a:r>
            <a:r>
              <a:rPr lang="en-US" dirty="0"/>
              <a:t>.</a:t>
            </a:r>
          </a:p>
          <a:p>
            <a:r>
              <a:rPr lang="en-US" dirty="0" err="1"/>
              <a:t>Integración</a:t>
            </a:r>
            <a:r>
              <a:rPr lang="en-US" dirty="0"/>
              <a:t> OPC para </a:t>
            </a:r>
            <a:r>
              <a:rPr lang="en-US" dirty="0" err="1"/>
              <a:t>sensores</a:t>
            </a:r>
            <a:r>
              <a:rPr lang="en-US" dirty="0"/>
              <a:t> y robots</a:t>
            </a:r>
          </a:p>
          <a:p>
            <a:r>
              <a:rPr lang="en-US" dirty="0" err="1"/>
              <a:t>Luxriot</a:t>
            </a:r>
            <a:r>
              <a:rPr lang="en-US" dirty="0"/>
              <a:t> Evo </a:t>
            </a:r>
            <a:r>
              <a:rPr lang="en-US" dirty="0" err="1"/>
              <a:t>sirve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herramienta</a:t>
            </a:r>
            <a:r>
              <a:rPr lang="en-US" dirty="0"/>
              <a:t> de control de </a:t>
            </a:r>
            <a:r>
              <a:rPr lang="en-US" dirty="0" err="1"/>
              <a:t>procesos</a:t>
            </a:r>
            <a:r>
              <a:rPr lang="en-US" dirty="0"/>
              <a:t> y HSE</a:t>
            </a:r>
          </a:p>
        </p:txBody>
      </p:sp>
      <p:pic>
        <p:nvPicPr>
          <p:cNvPr id="1026" name="Picture 2" descr="AMG Logo | Mercedes benz amg, Amg logo, Mercedes benz cars">
            <a:extLst>
              <a:ext uri="{FF2B5EF4-FFF2-40B4-BE49-F238E27FC236}">
                <a16:creationId xmlns:a16="http://schemas.microsoft.com/office/drawing/2014/main" id="{4DE9B4C1-5C94-4FBA-9F6F-9F9618204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312" y="1825625"/>
            <a:ext cx="506337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2293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E42B0-8DB0-426E-B264-64CDF5092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Polisan</a:t>
            </a:r>
            <a:r>
              <a:rPr lang="en-US" dirty="0"/>
              <a:t> </a:t>
            </a:r>
            <a:r>
              <a:rPr lang="en-US" dirty="0" err="1"/>
              <a:t>Poliport</a:t>
            </a:r>
            <a:r>
              <a:rPr lang="en-US" dirty="0"/>
              <a:t>, Turkey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6F0E97-FDB3-4969-95A9-FABACA6A04F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Centrado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servicio</a:t>
            </a:r>
            <a:r>
              <a:rPr lang="en-US" dirty="0"/>
              <a:t> de </a:t>
            </a:r>
            <a:r>
              <a:rPr lang="en-US" dirty="0" err="1"/>
              <a:t>líquidos</a:t>
            </a:r>
            <a:r>
              <a:rPr lang="en-US" dirty="0"/>
              <a:t> a </a:t>
            </a:r>
            <a:r>
              <a:rPr lang="en-US" dirty="0" err="1"/>
              <a:t>granel</a:t>
            </a:r>
            <a:r>
              <a:rPr lang="en-US" dirty="0"/>
              <a:t>, con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muelle</a:t>
            </a:r>
            <a:r>
              <a:rPr lang="en-US" dirty="0"/>
              <a:t>, embarcadero e </a:t>
            </a:r>
            <a:r>
              <a:rPr lang="en-US" dirty="0" err="1"/>
              <a:t>instalaciones</a:t>
            </a:r>
            <a:r>
              <a:rPr lang="en-US" dirty="0"/>
              <a:t> de </a:t>
            </a:r>
            <a:r>
              <a:rPr lang="en-US" dirty="0" err="1"/>
              <a:t>almacenamiento</a:t>
            </a:r>
            <a:r>
              <a:rPr lang="en-US" dirty="0"/>
              <a:t>, </a:t>
            </a:r>
            <a:r>
              <a:rPr lang="en-US" dirty="0" err="1"/>
              <a:t>Poliport</a:t>
            </a:r>
            <a:r>
              <a:rPr lang="en-US" dirty="0"/>
              <a:t> es </a:t>
            </a:r>
            <a:r>
              <a:rPr lang="en-US" dirty="0" err="1"/>
              <a:t>uno</a:t>
            </a:r>
            <a:r>
              <a:rPr lang="en-US" dirty="0"/>
              <a:t> de los </a:t>
            </a:r>
            <a:r>
              <a:rPr lang="en-US" dirty="0" err="1"/>
              <a:t>mayores</a:t>
            </a:r>
            <a:r>
              <a:rPr lang="en-US" dirty="0"/>
              <a:t> </a:t>
            </a:r>
            <a:r>
              <a:rPr lang="en-US" dirty="0" err="1"/>
              <a:t>puertos</a:t>
            </a:r>
            <a:r>
              <a:rPr lang="en-US" dirty="0"/>
              <a:t>, el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cercano</a:t>
            </a:r>
            <a:r>
              <a:rPr lang="en-US" dirty="0"/>
              <a:t> a </a:t>
            </a:r>
            <a:r>
              <a:rPr lang="en-US" dirty="0" err="1"/>
              <a:t>Estambul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lado</a:t>
            </a:r>
            <a:r>
              <a:rPr lang="en-US" dirty="0"/>
              <a:t> de Anatolia.</a:t>
            </a:r>
          </a:p>
          <a:p>
            <a:r>
              <a:rPr lang="en-US" dirty="0"/>
              <a:t>450 </a:t>
            </a:r>
            <a:r>
              <a:rPr lang="en-US" dirty="0" err="1"/>
              <a:t>canales</a:t>
            </a:r>
            <a:r>
              <a:rPr lang="en-US" dirty="0"/>
              <a:t> de </a:t>
            </a:r>
            <a:r>
              <a:rPr lang="en-US" dirty="0" err="1"/>
              <a:t>vídeo</a:t>
            </a:r>
            <a:endParaRPr lang="en-US" dirty="0"/>
          </a:p>
        </p:txBody>
      </p:sp>
      <p:pic>
        <p:nvPicPr>
          <p:cNvPr id="5" name="Picture 4" descr="Polisan Holding">
            <a:extLst>
              <a:ext uri="{FF2B5EF4-FFF2-40B4-BE49-F238E27FC236}">
                <a16:creationId xmlns:a16="http://schemas.microsoft.com/office/drawing/2014/main" id="{7327773D-CFF2-42F8-9058-82AF03C3BB5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2824004"/>
            <a:ext cx="5181600" cy="20183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25253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6CF6D-259F-45F8-9EDA-A281E7984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Centrales</a:t>
            </a:r>
            <a:r>
              <a:rPr lang="en-US" dirty="0"/>
              <a:t> </a:t>
            </a:r>
            <a:r>
              <a:rPr lang="en-US" dirty="0" err="1"/>
              <a:t>nucleares</a:t>
            </a:r>
            <a:r>
              <a:rPr lang="en-US" dirty="0"/>
              <a:t> de PSEG,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A7EC9-1CC4-4F68-AA0F-C6916BAADC7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err="1"/>
              <a:t>Luxriot</a:t>
            </a:r>
            <a:r>
              <a:rPr lang="en-US" dirty="0"/>
              <a:t> </a:t>
            </a:r>
            <a:r>
              <a:rPr lang="en-US" dirty="0" err="1"/>
              <a:t>ayuda</a:t>
            </a:r>
            <a:r>
              <a:rPr lang="en-US" dirty="0"/>
              <a:t> a PSEG Nuclear a </a:t>
            </a:r>
            <a:r>
              <a:rPr lang="en-US" dirty="0" err="1"/>
              <a:t>garantizar</a:t>
            </a:r>
            <a:r>
              <a:rPr lang="en-US" dirty="0"/>
              <a:t> la </a:t>
            </a:r>
            <a:r>
              <a:rPr lang="en-US" dirty="0" err="1"/>
              <a:t>seguridad</a:t>
            </a:r>
            <a:r>
              <a:rPr lang="en-US" dirty="0"/>
              <a:t> de las </a:t>
            </a:r>
            <a:r>
              <a:rPr lang="en-US" dirty="0" err="1"/>
              <a:t>operaciones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las </a:t>
            </a:r>
            <a:r>
              <a:rPr lang="en-US" dirty="0" err="1"/>
              <a:t>centrales</a:t>
            </a:r>
            <a:r>
              <a:rPr lang="en-US" dirty="0"/>
              <a:t> </a:t>
            </a:r>
            <a:r>
              <a:rPr lang="en-US" dirty="0" err="1"/>
              <a:t>nucleares</a:t>
            </a:r>
            <a:r>
              <a:rPr lang="en-US" dirty="0"/>
              <a:t> de Salem, Hope Creek y Peach Bottom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Estados</a:t>
            </a:r>
            <a:r>
              <a:rPr lang="en-US" dirty="0"/>
              <a:t> Unidos</a:t>
            </a:r>
          </a:p>
          <a:p>
            <a:r>
              <a:rPr lang="en-US" dirty="0"/>
              <a:t>150-200 </a:t>
            </a:r>
            <a:r>
              <a:rPr lang="en-US" dirty="0" err="1"/>
              <a:t>canales</a:t>
            </a:r>
            <a:r>
              <a:rPr lang="en-US" dirty="0"/>
              <a:t> de </a:t>
            </a:r>
            <a:r>
              <a:rPr lang="en-US" dirty="0" err="1"/>
              <a:t>vídeo</a:t>
            </a:r>
            <a:r>
              <a:rPr lang="en-US" dirty="0"/>
              <a:t>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uno</a:t>
            </a:r>
            <a:endParaRPr lang="en-US" dirty="0"/>
          </a:p>
          <a:p>
            <a:r>
              <a:rPr lang="en-US" dirty="0"/>
              <a:t>Salas de control locales y </a:t>
            </a:r>
            <a:r>
              <a:rPr lang="en-US" dirty="0" err="1"/>
              <a:t>remotas</a:t>
            </a:r>
            <a:r>
              <a:rPr lang="en-US" dirty="0"/>
              <a:t> (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espejo</a:t>
            </a:r>
            <a:r>
              <a:rPr lang="en-US" dirty="0"/>
              <a:t>)</a:t>
            </a:r>
          </a:p>
          <a:p>
            <a:r>
              <a:rPr lang="en-US" dirty="0" err="1"/>
              <a:t>Reacción</a:t>
            </a:r>
            <a:r>
              <a:rPr lang="en-US" dirty="0"/>
              <a:t> cero a </a:t>
            </a:r>
            <a:r>
              <a:rPr lang="en-US" dirty="0" err="1"/>
              <a:t>tiempo</a:t>
            </a:r>
            <a:endParaRPr lang="en-US" dirty="0"/>
          </a:p>
          <a:p>
            <a:r>
              <a:rPr lang="en-US" dirty="0" err="1"/>
              <a:t>Reposición</a:t>
            </a:r>
            <a:r>
              <a:rPr lang="en-US" dirty="0"/>
              <a:t> </a:t>
            </a:r>
            <a:r>
              <a:rPr lang="en-US" dirty="0" err="1"/>
              <a:t>instantánea</a:t>
            </a:r>
            <a:r>
              <a:rPr lang="en-US" dirty="0"/>
              <a:t> de </a:t>
            </a:r>
            <a:r>
              <a:rPr lang="en-US" dirty="0" err="1"/>
              <a:t>fallos</a:t>
            </a:r>
            <a:endParaRPr lang="en-US" dirty="0"/>
          </a:p>
          <a:p>
            <a:r>
              <a:rPr lang="en-US" dirty="0" err="1"/>
              <a:t>Replicación</a:t>
            </a:r>
            <a:r>
              <a:rPr lang="en-US" dirty="0"/>
              <a:t> de </a:t>
            </a:r>
            <a:r>
              <a:rPr lang="en-US" dirty="0" err="1"/>
              <a:t>archivos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C0483D-FA27-4D16-9F5D-55E8E3173D1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855844"/>
            <a:ext cx="5248192" cy="19626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02871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F7C2F-D5A6-4E48-AEF4-3A3800D5C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Puerto de Constanza, Romania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E43B52-8056-4B64-82D6-D90721FB8B8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El principal </a:t>
            </a:r>
            <a:r>
              <a:rPr lang="en-US" dirty="0" err="1"/>
              <a:t>puerto</a:t>
            </a:r>
            <a:r>
              <a:rPr lang="en-US" dirty="0"/>
              <a:t> de </a:t>
            </a:r>
            <a:r>
              <a:rPr lang="en-US" dirty="0" err="1"/>
              <a:t>Rumanía</a:t>
            </a:r>
            <a:r>
              <a:rPr lang="en-US" dirty="0"/>
              <a:t> y </a:t>
            </a:r>
            <a:r>
              <a:rPr lang="en-US" dirty="0" err="1"/>
              <a:t>uno</a:t>
            </a:r>
            <a:r>
              <a:rPr lang="en-US" dirty="0"/>
              <a:t> de los </a:t>
            </a:r>
            <a:r>
              <a:rPr lang="en-US" dirty="0" err="1"/>
              <a:t>mayores</a:t>
            </a:r>
            <a:r>
              <a:rPr lang="en-US" dirty="0"/>
              <a:t> del Mar Negro</a:t>
            </a:r>
          </a:p>
          <a:p>
            <a:r>
              <a:rPr lang="en-US" dirty="0"/>
              <a:t>Evo Global 500+ </a:t>
            </a:r>
            <a:r>
              <a:rPr lang="en-US" dirty="0" err="1"/>
              <a:t>canales</a:t>
            </a:r>
            <a:endParaRPr lang="en-US" dirty="0"/>
          </a:p>
          <a:p>
            <a:r>
              <a:rPr lang="en-US" dirty="0" err="1"/>
              <a:t>Luxriot</a:t>
            </a:r>
            <a:r>
              <a:rPr lang="en-US" dirty="0"/>
              <a:t> Evo </a:t>
            </a:r>
            <a:r>
              <a:rPr lang="en-US" dirty="0" err="1"/>
              <a:t>gestiona</a:t>
            </a:r>
            <a:r>
              <a:rPr lang="en-US" dirty="0"/>
              <a:t> la </a:t>
            </a:r>
            <a:r>
              <a:rPr lang="en-US" dirty="0" err="1"/>
              <a:t>videovigilancia</a:t>
            </a:r>
            <a:r>
              <a:rPr lang="en-US" dirty="0"/>
              <a:t> y </a:t>
            </a:r>
            <a:r>
              <a:rPr lang="en-US" dirty="0" err="1"/>
              <a:t>proporciona</a:t>
            </a:r>
            <a:r>
              <a:rPr lang="en-US" dirty="0"/>
              <a:t> una </a:t>
            </a:r>
            <a:r>
              <a:rPr lang="en-US" dirty="0" err="1"/>
              <a:t>interfaz</a:t>
            </a:r>
            <a:r>
              <a:rPr lang="en-US" dirty="0"/>
              <a:t> de control </a:t>
            </a:r>
            <a:r>
              <a:rPr lang="en-US" dirty="0" err="1"/>
              <a:t>unificada</a:t>
            </a:r>
            <a:r>
              <a:rPr lang="en-US" dirty="0"/>
              <a:t> para la </a:t>
            </a:r>
            <a:r>
              <a:rPr lang="en-US" dirty="0" err="1"/>
              <a:t>policía</a:t>
            </a:r>
            <a:r>
              <a:rPr lang="en-US" dirty="0"/>
              <a:t> y los </a:t>
            </a:r>
            <a:r>
              <a:rPr lang="en-US" dirty="0" err="1"/>
              <a:t>organismos</a:t>
            </a:r>
            <a:r>
              <a:rPr lang="en-US" dirty="0"/>
              <a:t> </a:t>
            </a:r>
            <a:r>
              <a:rPr lang="en-US" dirty="0" err="1"/>
              <a:t>gubernamentales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puerto</a:t>
            </a:r>
            <a:endParaRPr lang="en-US" dirty="0"/>
          </a:p>
          <a:p>
            <a:r>
              <a:rPr lang="en-US" dirty="0"/>
              <a:t>Zona </a:t>
            </a:r>
            <a:r>
              <a:rPr lang="en-US" dirty="0" err="1"/>
              <a:t>aduanera</a:t>
            </a:r>
            <a:endParaRPr lang="en-US" dirty="0"/>
          </a:p>
          <a:p>
            <a:r>
              <a:rPr lang="en-US" dirty="0"/>
              <a:t>Control de </a:t>
            </a:r>
            <a:r>
              <a:rPr lang="en-US" dirty="0" err="1"/>
              <a:t>fronteras</a:t>
            </a:r>
            <a:endParaRPr lang="en-US" dirty="0"/>
          </a:p>
          <a:p>
            <a:r>
              <a:rPr lang="en-US" dirty="0" err="1"/>
              <a:t>Reconocimiento</a:t>
            </a:r>
            <a:r>
              <a:rPr lang="en-US" dirty="0"/>
              <a:t> facial </a:t>
            </a:r>
            <a:r>
              <a:rPr lang="en-US" dirty="0" err="1"/>
              <a:t>en</a:t>
            </a:r>
            <a:r>
              <a:rPr lang="en-US" dirty="0"/>
              <a:t> las zonas </a:t>
            </a:r>
            <a:r>
              <a:rPr lang="en-US" dirty="0" err="1"/>
              <a:t>francas</a:t>
            </a:r>
            <a:endParaRPr lang="en-US" dirty="0"/>
          </a:p>
          <a:p>
            <a:r>
              <a:rPr lang="en-US" dirty="0"/>
              <a:t>LPR</a:t>
            </a:r>
          </a:p>
        </p:txBody>
      </p:sp>
      <p:pic>
        <p:nvPicPr>
          <p:cNvPr id="5" name="Picture 4" descr="Romanian Port of Constanta – History and development">
            <a:extLst>
              <a:ext uri="{FF2B5EF4-FFF2-40B4-BE49-F238E27FC236}">
                <a16:creationId xmlns:a16="http://schemas.microsoft.com/office/drawing/2014/main" id="{A8EDD359-0C1C-4DF9-8239-842FE82AEE8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83130"/>
            <a:ext cx="5181600" cy="33271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96210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310E2-5CBE-4097-9465-9BA5BBBBB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Aeropuerto</a:t>
            </a:r>
            <a:r>
              <a:rPr lang="en-US" dirty="0"/>
              <a:t> Bob Hope, CA,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FEE23-8DD5-4E5D-AA8D-2131605A132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Bob Hope, o, </a:t>
            </a:r>
            <a:r>
              <a:rPr lang="en-US" dirty="0" err="1"/>
              <a:t>oficialmente</a:t>
            </a:r>
            <a:r>
              <a:rPr lang="en-US" dirty="0"/>
              <a:t> el </a:t>
            </a:r>
            <a:r>
              <a:rPr lang="en-US" dirty="0" err="1"/>
              <a:t>aeropuerto</a:t>
            </a:r>
            <a:r>
              <a:rPr lang="en-US" dirty="0"/>
              <a:t> de Hollywood Burbank un </a:t>
            </a:r>
            <a:r>
              <a:rPr lang="en-US" dirty="0" err="1"/>
              <a:t>aeropuerto</a:t>
            </a:r>
            <a:r>
              <a:rPr lang="en-US" dirty="0"/>
              <a:t> </a:t>
            </a:r>
            <a:r>
              <a:rPr lang="en-US" dirty="0" err="1"/>
              <a:t>comercial</a:t>
            </a:r>
            <a:r>
              <a:rPr lang="en-US" dirty="0"/>
              <a:t> medio </a:t>
            </a:r>
            <a:r>
              <a:rPr lang="en-US" dirty="0" err="1"/>
              <a:t>en</a:t>
            </a:r>
            <a:r>
              <a:rPr lang="en-US" dirty="0"/>
              <a:t> Los </a:t>
            </a:r>
            <a:r>
              <a:rPr lang="en-US" dirty="0" err="1"/>
              <a:t>Ángeles</a:t>
            </a:r>
            <a:r>
              <a:rPr lang="en-US" dirty="0"/>
              <a:t>, CA</a:t>
            </a:r>
          </a:p>
          <a:p>
            <a:r>
              <a:rPr lang="en-US" dirty="0" err="1"/>
              <a:t>Vigilancia</a:t>
            </a:r>
            <a:r>
              <a:rPr lang="en-US" dirty="0"/>
              <a:t> de </a:t>
            </a:r>
            <a:r>
              <a:rPr lang="en-US" dirty="0" err="1"/>
              <a:t>terminales</a:t>
            </a:r>
            <a:r>
              <a:rPr lang="en-US" dirty="0"/>
              <a:t>, </a:t>
            </a:r>
            <a:r>
              <a:rPr lang="en-US" dirty="0" err="1"/>
              <a:t>aeródromos</a:t>
            </a:r>
            <a:r>
              <a:rPr lang="en-US" dirty="0"/>
              <a:t>, </a:t>
            </a:r>
            <a:r>
              <a:rPr lang="en-US" dirty="0" err="1"/>
              <a:t>pistas</a:t>
            </a:r>
            <a:r>
              <a:rPr lang="en-US" dirty="0"/>
              <a:t> y </a:t>
            </a:r>
            <a:r>
              <a:rPr lang="en-US" dirty="0" err="1"/>
              <a:t>perímetros</a:t>
            </a:r>
            <a:endParaRPr lang="en-US" dirty="0"/>
          </a:p>
          <a:p>
            <a:r>
              <a:rPr lang="en-US" dirty="0" err="1"/>
              <a:t>Integración</a:t>
            </a:r>
            <a:r>
              <a:rPr lang="en-US" dirty="0"/>
              <a:t> de LPR</a:t>
            </a:r>
          </a:p>
          <a:p>
            <a:r>
              <a:rPr lang="en-US" dirty="0"/>
              <a:t>Centro de control conjunto para los </a:t>
            </a:r>
            <a:r>
              <a:rPr lang="en-US" dirty="0" err="1"/>
              <a:t>departamentos</a:t>
            </a:r>
            <a:r>
              <a:rPr lang="en-US" dirty="0"/>
              <a:t> de </a:t>
            </a:r>
            <a:r>
              <a:rPr lang="en-US" dirty="0" err="1"/>
              <a:t>Policía</a:t>
            </a:r>
            <a:r>
              <a:rPr lang="en-US" dirty="0"/>
              <a:t>, </a:t>
            </a:r>
            <a:r>
              <a:rPr lang="en-US" dirty="0" err="1"/>
              <a:t>Bomberos</a:t>
            </a:r>
            <a:r>
              <a:rPr lang="en-US" dirty="0"/>
              <a:t> y </a:t>
            </a:r>
            <a:r>
              <a:rPr lang="en-US" dirty="0" err="1"/>
              <a:t>Seguridad</a:t>
            </a:r>
            <a:r>
              <a:rPr lang="en-US" dirty="0"/>
              <a:t> </a:t>
            </a:r>
            <a:r>
              <a:rPr lang="en-US" dirty="0" err="1"/>
              <a:t>Aérea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 descr="Bob Hope' stripped from newly renamed Hollywood Burbank Airport – Daily News">
            <a:extLst>
              <a:ext uri="{FF2B5EF4-FFF2-40B4-BE49-F238E27FC236}">
                <a16:creationId xmlns:a16="http://schemas.microsoft.com/office/drawing/2014/main" id="{46259D4E-33C3-4D86-9B4F-71CDEC13A1B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110" y="2305844"/>
            <a:ext cx="5097780" cy="3390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75180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96410-A221-4BA0-A4F4-4933B73F2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Neumáticos</a:t>
            </a:r>
            <a:r>
              <a:rPr lang="en-US" dirty="0"/>
              <a:t> Mavis, US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C6AE3F-E17A-4DA7-A6E7-32193351904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Mavis Tires es una de las </a:t>
            </a:r>
            <a:r>
              <a:rPr lang="en-US" dirty="0" err="1"/>
              <a:t>mayores</a:t>
            </a:r>
            <a:r>
              <a:rPr lang="en-US" dirty="0"/>
              <a:t> </a:t>
            </a:r>
            <a:r>
              <a:rPr lang="en-US" dirty="0" err="1"/>
              <a:t>plataformas</a:t>
            </a:r>
            <a:r>
              <a:rPr lang="en-US" dirty="0"/>
              <a:t> </a:t>
            </a:r>
            <a:r>
              <a:rPr lang="en-US" dirty="0" err="1"/>
              <a:t>automotrices</a:t>
            </a:r>
            <a:r>
              <a:rPr lang="en-US" dirty="0"/>
              <a:t> </a:t>
            </a:r>
            <a:r>
              <a:rPr lang="en-US" dirty="0" err="1"/>
              <a:t>independientes</a:t>
            </a:r>
            <a:r>
              <a:rPr lang="en-US" dirty="0"/>
              <a:t> de </a:t>
            </a:r>
            <a:r>
              <a:rPr lang="en-US" dirty="0" err="1"/>
              <a:t>Estados</a:t>
            </a:r>
            <a:r>
              <a:rPr lang="en-US" dirty="0"/>
              <a:t> Unidos</a:t>
            </a:r>
          </a:p>
          <a:p>
            <a:r>
              <a:rPr lang="en-US" dirty="0" err="1"/>
              <a:t>Luxriot</a:t>
            </a:r>
            <a:r>
              <a:rPr lang="en-US" dirty="0"/>
              <a:t> Evo global </a:t>
            </a:r>
            <a:r>
              <a:rPr lang="en-US" dirty="0" err="1"/>
              <a:t>funciona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una </a:t>
            </a:r>
            <a:r>
              <a:rPr lang="en-US" dirty="0" err="1"/>
              <a:t>instancia</a:t>
            </a:r>
            <a:r>
              <a:rPr lang="en-US" dirty="0"/>
              <a:t> </a:t>
            </a:r>
            <a:r>
              <a:rPr lang="en-US" dirty="0" err="1"/>
              <a:t>única</a:t>
            </a:r>
            <a:r>
              <a:rPr lang="en-US" dirty="0"/>
              <a:t> y </a:t>
            </a:r>
            <a:r>
              <a:rPr lang="en-US" dirty="0" err="1"/>
              <a:t>proporciona</a:t>
            </a:r>
            <a:r>
              <a:rPr lang="en-US" dirty="0"/>
              <a:t> un control y </a:t>
            </a:r>
            <a:r>
              <a:rPr lang="en-US" dirty="0" err="1"/>
              <a:t>supervisión</a:t>
            </a:r>
            <a:r>
              <a:rPr lang="en-US" dirty="0"/>
              <a:t> </a:t>
            </a:r>
            <a:r>
              <a:rPr lang="en-US" dirty="0" err="1"/>
              <a:t>centralizados</a:t>
            </a:r>
            <a:r>
              <a:rPr lang="en-US" dirty="0"/>
              <a:t> para </a:t>
            </a:r>
            <a:r>
              <a:rPr lang="en-US" dirty="0" err="1"/>
              <a:t>más</a:t>
            </a:r>
            <a:r>
              <a:rPr lang="en-US" dirty="0"/>
              <a:t> de 600 </a:t>
            </a:r>
            <a:r>
              <a:rPr lang="en-US" dirty="0" err="1"/>
              <a:t>ubicaciones</a:t>
            </a:r>
            <a:r>
              <a:rPr lang="en-US" dirty="0"/>
              <a:t> </a:t>
            </a:r>
            <a:r>
              <a:rPr lang="en-US" dirty="0" err="1"/>
              <a:t>cubiertas</a:t>
            </a:r>
            <a:r>
              <a:rPr lang="en-US" dirty="0"/>
              <a:t> con </a:t>
            </a:r>
            <a:r>
              <a:rPr lang="en-US" dirty="0" err="1"/>
              <a:t>más</a:t>
            </a:r>
            <a:r>
              <a:rPr lang="en-US" dirty="0"/>
              <a:t> de 18.000 </a:t>
            </a:r>
            <a:r>
              <a:rPr lang="en-US" dirty="0" err="1"/>
              <a:t>cámaras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todo</a:t>
            </a:r>
            <a:r>
              <a:rPr lang="en-US" dirty="0"/>
              <a:t> </a:t>
            </a:r>
            <a:r>
              <a:rPr lang="en-US" dirty="0" err="1"/>
              <a:t>Estados</a:t>
            </a:r>
            <a:r>
              <a:rPr lang="en-US" dirty="0"/>
              <a:t> Unidos</a:t>
            </a:r>
          </a:p>
        </p:txBody>
      </p:sp>
      <p:pic>
        <p:nvPicPr>
          <p:cNvPr id="5" name="Picture 4" descr="STS TIRE &amp; AUTO CENTERS - 16 Photos &amp; 24 Reviews - Tires - 1070 Long Island  Ave, Deer Park, NY - Phone Number">
            <a:extLst>
              <a:ext uri="{FF2B5EF4-FFF2-40B4-BE49-F238E27FC236}">
                <a16:creationId xmlns:a16="http://schemas.microsoft.com/office/drawing/2014/main" id="{F3CC0E37-566D-4FBC-816D-725F0DF1F2A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86" y="1690688"/>
            <a:ext cx="4638027" cy="46680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32640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3BC82-60A7-43B7-9B7C-3D40D4025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Grandes </a:t>
            </a:r>
            <a:r>
              <a:rPr lang="en-US" dirty="0" err="1"/>
              <a:t>almacenes</a:t>
            </a:r>
            <a:r>
              <a:rPr lang="en-US" dirty="0"/>
              <a:t> DLT, San </a:t>
            </a:r>
            <a:r>
              <a:rPr lang="en-US" dirty="0" err="1"/>
              <a:t>Petersburgo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55DF8-9E06-44E8-8AFB-F82EE33CAA5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Los </a:t>
            </a:r>
            <a:r>
              <a:rPr lang="en-US" dirty="0" err="1"/>
              <a:t>icónicos</a:t>
            </a:r>
            <a:r>
              <a:rPr lang="en-US" dirty="0"/>
              <a:t> e </a:t>
            </a:r>
            <a:r>
              <a:rPr lang="en-US" dirty="0" err="1"/>
              <a:t>históricos</a:t>
            </a:r>
            <a:r>
              <a:rPr lang="en-US" dirty="0"/>
              <a:t> </a:t>
            </a:r>
            <a:r>
              <a:rPr lang="en-US" dirty="0" err="1"/>
              <a:t>grandes</a:t>
            </a:r>
            <a:r>
              <a:rPr lang="en-US" dirty="0"/>
              <a:t> </a:t>
            </a:r>
            <a:r>
              <a:rPr lang="en-US" dirty="0" err="1"/>
              <a:t>almacenes</a:t>
            </a:r>
            <a:r>
              <a:rPr lang="en-US" dirty="0"/>
              <a:t> de </a:t>
            </a:r>
            <a:r>
              <a:rPr lang="en-US" dirty="0" err="1"/>
              <a:t>lujo</a:t>
            </a:r>
            <a:r>
              <a:rPr lang="en-US" dirty="0"/>
              <a:t> de San </a:t>
            </a:r>
            <a:r>
              <a:rPr lang="en-US" dirty="0" err="1"/>
              <a:t>Petersburgo</a:t>
            </a:r>
            <a:endParaRPr lang="en-US" dirty="0"/>
          </a:p>
          <a:p>
            <a:r>
              <a:rPr lang="en-US" dirty="0" err="1"/>
              <a:t>Comenzó</a:t>
            </a:r>
            <a:r>
              <a:rPr lang="en-US" dirty="0"/>
              <a:t> con 8 </a:t>
            </a:r>
            <a:r>
              <a:rPr lang="en-US" dirty="0" err="1"/>
              <a:t>servidores</a:t>
            </a:r>
            <a:r>
              <a:rPr lang="en-US" dirty="0"/>
              <a:t> </a:t>
            </a:r>
            <a:r>
              <a:rPr lang="en-US" dirty="0" err="1"/>
              <a:t>Luxriot</a:t>
            </a:r>
            <a:r>
              <a:rPr lang="en-US" dirty="0"/>
              <a:t> VMS </a:t>
            </a:r>
            <a:r>
              <a:rPr lang="en-US" dirty="0" err="1"/>
              <a:t>en</a:t>
            </a:r>
            <a:r>
              <a:rPr lang="en-US" dirty="0"/>
              <a:t> 2011, y </a:t>
            </a:r>
            <a:r>
              <a:rPr lang="en-US" dirty="0" err="1"/>
              <a:t>ahora</a:t>
            </a:r>
            <a:r>
              <a:rPr lang="en-US" dirty="0"/>
              <a:t> la tienda </a:t>
            </a:r>
            <a:r>
              <a:rPr lang="en-US" dirty="0" err="1"/>
              <a:t>tiene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de 960 </a:t>
            </a:r>
            <a:r>
              <a:rPr lang="en-US" dirty="0" err="1"/>
              <a:t>canales</a:t>
            </a:r>
            <a:r>
              <a:rPr lang="en-US" dirty="0"/>
              <a:t> de </a:t>
            </a:r>
            <a:r>
              <a:rPr lang="en-US" dirty="0" err="1"/>
              <a:t>vídeo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funcionamiento</a:t>
            </a:r>
            <a:endParaRPr lang="en-US" dirty="0"/>
          </a:p>
          <a:p>
            <a:r>
              <a:rPr lang="en-US" dirty="0" err="1"/>
              <a:t>Integración</a:t>
            </a:r>
            <a:r>
              <a:rPr lang="en-US" dirty="0"/>
              <a:t> del control de </a:t>
            </a:r>
            <a:r>
              <a:rPr lang="en-US" dirty="0" err="1"/>
              <a:t>acceso</a:t>
            </a:r>
            <a:endParaRPr lang="en-US" dirty="0"/>
          </a:p>
          <a:p>
            <a:r>
              <a:rPr lang="en-US" dirty="0" err="1"/>
              <a:t>Integración</a:t>
            </a:r>
            <a:r>
              <a:rPr lang="en-US" dirty="0"/>
              <a:t> de LPR</a:t>
            </a:r>
          </a:p>
          <a:p>
            <a:r>
              <a:rPr lang="en-US" dirty="0" err="1"/>
              <a:t>Análisis</a:t>
            </a:r>
            <a:r>
              <a:rPr lang="en-US" dirty="0"/>
              <a:t> de </a:t>
            </a:r>
            <a:r>
              <a:rPr lang="en-US" dirty="0" err="1"/>
              <a:t>vídeo</a:t>
            </a:r>
            <a:endParaRPr lang="en-US" dirty="0"/>
          </a:p>
          <a:p>
            <a:r>
              <a:rPr lang="en-US" dirty="0" err="1"/>
              <a:t>Integración</a:t>
            </a:r>
            <a:r>
              <a:rPr lang="en-US" dirty="0"/>
              <a:t> de TPV</a:t>
            </a:r>
          </a:p>
        </p:txBody>
      </p:sp>
      <p:pic>
        <p:nvPicPr>
          <p:cNvPr id="2050" name="Picture 2" descr="ДЛТ">
            <a:extLst>
              <a:ext uri="{FF2B5EF4-FFF2-40B4-BE49-F238E27FC236}">
                <a16:creationId xmlns:a16="http://schemas.microsoft.com/office/drawing/2014/main" id="{CA54CD16-BED3-4D2F-89E9-83676476D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15458"/>
            <a:ext cx="5181600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113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52FDB-A28C-4578-9E0B-5DFDCC8B0E30}"/>
              </a:ext>
            </a:extLst>
          </p:cNvPr>
          <p:cNvSpPr txBox="1">
            <a:spLocks/>
          </p:cNvSpPr>
          <p:nvPr/>
        </p:nvSpPr>
        <p:spPr>
          <a:xfrm>
            <a:off x="2939097" y="339985"/>
            <a:ext cx="455770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CIUDAD SEGURA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9F9564-C1A6-7145-9080-8F48822D09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793" y="1493642"/>
            <a:ext cx="3310984" cy="18712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F1AA17-FCA1-664F-8FD0-BEEE7AE9DA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587" y="1480579"/>
            <a:ext cx="3224081" cy="18102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62C734-7FF9-9A4F-BFE2-331FC8C4F3E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716" y="1409182"/>
            <a:ext cx="2796341" cy="18642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94889F-0601-DD4E-887A-75BD1C488B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30" y="137266"/>
            <a:ext cx="2646385" cy="32917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31D9D2-B469-864D-A06A-7B2E13952F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03" y="2720051"/>
            <a:ext cx="2629440" cy="40006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ED2271-4B40-0340-AC09-DC14C4883B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3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839" y="3127984"/>
            <a:ext cx="9365022" cy="316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0468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52FDB-A28C-4578-9E0B-5DFDCC8B0E30}"/>
              </a:ext>
            </a:extLst>
          </p:cNvPr>
          <p:cNvSpPr txBox="1">
            <a:spLocks/>
          </p:cNvSpPr>
          <p:nvPr/>
        </p:nvSpPr>
        <p:spPr>
          <a:xfrm>
            <a:off x="873034" y="2507434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REFERENCIAS DE ORIENTE MEDIO</a:t>
            </a:r>
          </a:p>
        </p:txBody>
      </p:sp>
    </p:spTree>
    <p:extLst>
      <p:ext uri="{BB962C8B-B14F-4D97-AF65-F5344CB8AC3E}">
        <p14:creationId xmlns:p14="http://schemas.microsoft.com/office/powerpoint/2010/main" val="13087631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52FDB-A28C-4578-9E0B-5DFDCC8B0E3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PARQUE SOLAR DE DUBAI, UAE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09212" y="1436914"/>
            <a:ext cx="56257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El Parque Solar Mohammed bin Rashid Al Maktoum es un </a:t>
            </a:r>
            <a:r>
              <a:rPr lang="en-GB" dirty="0" err="1"/>
              <a:t>parque</a:t>
            </a:r>
            <a:r>
              <a:rPr lang="en-GB" dirty="0"/>
              <a:t> solar que </a:t>
            </a:r>
            <a:r>
              <a:rPr lang="en-GB" dirty="0" err="1"/>
              <a:t>ocupa</a:t>
            </a:r>
            <a:r>
              <a:rPr lang="en-GB" dirty="0"/>
              <a:t> una </a:t>
            </a:r>
            <a:r>
              <a:rPr lang="en-GB" dirty="0" err="1"/>
              <a:t>superficie</a:t>
            </a:r>
            <a:r>
              <a:rPr lang="en-GB" dirty="0"/>
              <a:t> total de 77 km2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Saih</a:t>
            </a:r>
            <a:r>
              <a:rPr lang="en-GB" dirty="0"/>
              <a:t> Al-</a:t>
            </a:r>
            <a:r>
              <a:rPr lang="en-GB" dirty="0" err="1"/>
              <a:t>Dahal</a:t>
            </a:r>
            <a:r>
              <a:rPr lang="en-GB" dirty="0"/>
              <a:t>, a </a:t>
            </a:r>
            <a:r>
              <a:rPr lang="en-GB" dirty="0" err="1"/>
              <a:t>unos</a:t>
            </a:r>
            <a:r>
              <a:rPr lang="en-GB" dirty="0"/>
              <a:t> 50 </a:t>
            </a:r>
            <a:r>
              <a:rPr lang="en-GB" dirty="0" err="1"/>
              <a:t>kilómetros</a:t>
            </a:r>
            <a:r>
              <a:rPr lang="en-GB" dirty="0"/>
              <a:t> al sur de la ciudad de Dubai. ... A finales de 2020, el </a:t>
            </a:r>
            <a:r>
              <a:rPr lang="en-GB" dirty="0" err="1"/>
              <a:t>complejo</a:t>
            </a:r>
            <a:r>
              <a:rPr lang="en-GB" dirty="0"/>
              <a:t> solar </a:t>
            </a:r>
            <a:r>
              <a:rPr lang="en-GB" dirty="0" err="1"/>
              <a:t>fotovoltaico</a:t>
            </a:r>
            <a:r>
              <a:rPr lang="en-GB" dirty="0"/>
              <a:t> </a:t>
            </a:r>
            <a:r>
              <a:rPr lang="en-GB" dirty="0" err="1"/>
              <a:t>alcanzó</a:t>
            </a:r>
            <a:r>
              <a:rPr lang="en-GB" dirty="0"/>
              <a:t> una </a:t>
            </a:r>
            <a:r>
              <a:rPr lang="en-GB" dirty="0" err="1"/>
              <a:t>capacidad</a:t>
            </a:r>
            <a:r>
              <a:rPr lang="en-GB" dirty="0"/>
              <a:t> de </a:t>
            </a:r>
            <a:r>
              <a:rPr lang="en-GB" dirty="0" err="1"/>
              <a:t>generación</a:t>
            </a:r>
            <a:r>
              <a:rPr lang="en-GB" dirty="0"/>
              <a:t> de 1,013 GW con el </a:t>
            </a:r>
            <a:r>
              <a:rPr lang="en-GB" dirty="0" err="1"/>
              <a:t>objetivo</a:t>
            </a:r>
            <a:r>
              <a:rPr lang="en-GB" dirty="0"/>
              <a:t> de </a:t>
            </a:r>
            <a:r>
              <a:rPr lang="en-GB" dirty="0" err="1"/>
              <a:t>llegar</a:t>
            </a:r>
            <a:r>
              <a:rPr lang="en-GB" dirty="0"/>
              <a:t> a los 5GW </a:t>
            </a:r>
            <a:r>
              <a:rPr lang="en-GB" dirty="0" err="1"/>
              <a:t>en</a:t>
            </a:r>
            <a:r>
              <a:rPr lang="en-GB" dirty="0"/>
              <a:t> 2030.</a:t>
            </a:r>
          </a:p>
          <a:p>
            <a:r>
              <a:rPr lang="en-GB" dirty="0" err="1"/>
              <a:t>Luxriot</a:t>
            </a:r>
            <a:r>
              <a:rPr lang="en-GB" dirty="0"/>
              <a:t> </a:t>
            </a:r>
            <a:r>
              <a:rPr lang="en-GB" dirty="0" err="1"/>
              <a:t>está</a:t>
            </a:r>
            <a:r>
              <a:rPr lang="en-GB" dirty="0"/>
              <a:t> </a:t>
            </a:r>
            <a:r>
              <a:rPr lang="en-GB" dirty="0" err="1"/>
              <a:t>instalado</a:t>
            </a:r>
            <a:r>
              <a:rPr lang="en-GB" dirty="0"/>
              <a:t> para la </a:t>
            </a:r>
            <a:r>
              <a:rPr lang="en-GB" dirty="0" err="1"/>
              <a:t>detección</a:t>
            </a:r>
            <a:r>
              <a:rPr lang="en-GB" dirty="0"/>
              <a:t> y </a:t>
            </a:r>
            <a:r>
              <a:rPr lang="en-GB" dirty="0" err="1"/>
              <a:t>vigilancia</a:t>
            </a:r>
            <a:r>
              <a:rPr lang="en-GB" dirty="0"/>
              <a:t> de </a:t>
            </a:r>
            <a:r>
              <a:rPr lang="en-GB" dirty="0" err="1"/>
              <a:t>intrusos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el </a:t>
            </a:r>
            <a:r>
              <a:rPr lang="en-GB" dirty="0" err="1"/>
              <a:t>perímetro</a:t>
            </a:r>
            <a:r>
              <a:rPr lang="en-GB" dirty="0"/>
              <a:t>.</a:t>
            </a:r>
          </a:p>
        </p:txBody>
      </p:sp>
      <p:pic>
        <p:nvPicPr>
          <p:cNvPr id="1026" name="Picture 2" descr="Mohammed bin Rashid Al Maktoum Solar Park - a leading project that promotes  sustainability in the UA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29" y="1436914"/>
            <a:ext cx="5911383" cy="417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Government Of Dubai Logo Smart Dubai Government Establishment Organization,  PNG, 958x464px, Government Of Dubai, Area, Brand,"/>
          <p:cNvSpPr>
            <a:spLocks noChangeAspect="1" noChangeArrowheads="1"/>
          </p:cNvSpPr>
          <p:nvPr/>
        </p:nvSpPr>
        <p:spPr bwMode="auto">
          <a:xfrm>
            <a:off x="155574" y="-144463"/>
            <a:ext cx="1433327" cy="143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15" y="5031233"/>
            <a:ext cx="2548209" cy="141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404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52FDB-A28C-4578-9E0B-5DFDCC8B0E3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Universidad Mohammed 6, </a:t>
            </a:r>
          </a:p>
          <a:p>
            <a:r>
              <a:rPr lang="en-US" dirty="0"/>
              <a:t>Casablanca Morocco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68" y="1875982"/>
            <a:ext cx="6836735" cy="38456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376" y="3047326"/>
            <a:ext cx="4055683" cy="27051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74317" y="1967023"/>
            <a:ext cx="4140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 Universidad </a:t>
            </a:r>
            <a:r>
              <a:rPr lang="en-US" dirty="0" err="1"/>
              <a:t>Mohhamed</a:t>
            </a:r>
            <a:r>
              <a:rPr lang="en-US" dirty="0"/>
              <a:t> 6 </a:t>
            </a:r>
            <a:r>
              <a:rPr lang="en-US" dirty="0" err="1"/>
              <a:t>sustituyó</a:t>
            </a:r>
            <a:r>
              <a:rPr lang="en-US" dirty="0"/>
              <a:t> Milestone por </a:t>
            </a:r>
            <a:r>
              <a:rPr lang="en-US" dirty="0" err="1"/>
              <a:t>Luxriot</a:t>
            </a:r>
            <a:r>
              <a:rPr lang="en-US" dirty="0"/>
              <a:t> EVO para las </a:t>
            </a:r>
            <a:r>
              <a:rPr lang="en-US" dirty="0" err="1"/>
              <a:t>necesidades</a:t>
            </a:r>
            <a:r>
              <a:rPr lang="en-US" dirty="0"/>
              <a:t> de </a:t>
            </a:r>
            <a:r>
              <a:rPr lang="en-US" dirty="0" err="1"/>
              <a:t>vigilancia</a:t>
            </a:r>
            <a:r>
              <a:rPr lang="en-US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21342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52FDB-A28C-4578-9E0B-5DFDCC8B0E3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Q MALL, Doha Qatar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39291" y="3358274"/>
            <a:ext cx="44205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Qmall</a:t>
            </a:r>
            <a:r>
              <a:rPr lang="en-GB" dirty="0"/>
              <a:t> es un </a:t>
            </a:r>
            <a:r>
              <a:rPr lang="en-GB" dirty="0" err="1"/>
              <a:t>centro</a:t>
            </a:r>
            <a:r>
              <a:rPr lang="en-GB" dirty="0"/>
              <a:t> </a:t>
            </a:r>
            <a:r>
              <a:rPr lang="en-GB" dirty="0" err="1"/>
              <a:t>comercial</a:t>
            </a:r>
            <a:r>
              <a:rPr lang="en-GB" dirty="0"/>
              <a:t> </a:t>
            </a:r>
            <a:r>
              <a:rPr lang="en-GB" dirty="0" err="1"/>
              <a:t>comunitario</a:t>
            </a:r>
            <a:r>
              <a:rPr lang="en-GB" dirty="0"/>
              <a:t> de 100.000 pies </a:t>
            </a:r>
            <a:r>
              <a:rPr lang="en-GB" dirty="0" err="1"/>
              <a:t>cuadrados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la zona de Al </a:t>
            </a:r>
            <a:r>
              <a:rPr lang="en-GB" dirty="0" err="1"/>
              <a:t>Gharafa</a:t>
            </a:r>
            <a:r>
              <a:rPr lang="en-GB" dirty="0"/>
              <a:t>, </a:t>
            </a:r>
            <a:r>
              <a:rPr lang="en-GB" dirty="0" err="1"/>
              <a:t>situado</a:t>
            </a:r>
            <a:r>
              <a:rPr lang="en-GB" dirty="0"/>
              <a:t> </a:t>
            </a:r>
            <a:r>
              <a:rPr lang="en-GB" dirty="0" err="1"/>
              <a:t>directamente</a:t>
            </a:r>
            <a:r>
              <a:rPr lang="en-GB" dirty="0"/>
              <a:t> junto a la </a:t>
            </a:r>
            <a:r>
              <a:rPr lang="en-GB" dirty="0" err="1"/>
              <a:t>autopista</a:t>
            </a:r>
            <a:r>
              <a:rPr lang="en-GB" dirty="0"/>
              <a:t> </a:t>
            </a:r>
            <a:r>
              <a:rPr lang="en-GB" dirty="0" err="1"/>
              <a:t>exprés</a:t>
            </a:r>
            <a:r>
              <a:rPr lang="en-GB" dirty="0"/>
              <a:t> de Doha, a </a:t>
            </a:r>
            <a:r>
              <a:rPr lang="en-GB" dirty="0" err="1"/>
              <a:t>sólo</a:t>
            </a:r>
            <a:r>
              <a:rPr lang="en-GB" dirty="0"/>
              <a:t> 15 </a:t>
            </a:r>
            <a:r>
              <a:rPr lang="en-GB" dirty="0" err="1"/>
              <a:t>minutos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coche</a:t>
            </a:r>
            <a:r>
              <a:rPr lang="en-GB" dirty="0"/>
              <a:t> del </a:t>
            </a:r>
            <a:r>
              <a:rPr lang="en-GB" dirty="0" err="1"/>
              <a:t>oeste</a:t>
            </a:r>
            <a:r>
              <a:rPr lang="en-GB" dirty="0"/>
              <a:t> de Doha, </a:t>
            </a:r>
            <a:r>
              <a:rPr lang="en-GB" dirty="0" err="1"/>
              <a:t>cerca</a:t>
            </a:r>
            <a:r>
              <a:rPr lang="en-GB" dirty="0"/>
              <a:t> de la Ciudad de la </a:t>
            </a:r>
            <a:r>
              <a:rPr lang="en-GB" dirty="0" err="1"/>
              <a:t>Educación</a:t>
            </a:r>
            <a:r>
              <a:rPr lang="en-GB" dirty="0"/>
              <a:t> y del </a:t>
            </a:r>
            <a:r>
              <a:rPr lang="en-GB" dirty="0" err="1"/>
              <a:t>estadio</a:t>
            </a:r>
            <a:r>
              <a:rPr lang="en-GB" dirty="0"/>
              <a:t> Al </a:t>
            </a:r>
            <a:r>
              <a:rPr lang="en-GB" dirty="0" err="1"/>
              <a:t>Gharafa</a:t>
            </a:r>
            <a:r>
              <a:rPr lang="en-GB" dirty="0"/>
              <a:t> de la Copa del Mundo 2022; y </a:t>
            </a:r>
            <a:r>
              <a:rPr lang="en-GB" dirty="0" err="1"/>
              <a:t>está</a:t>
            </a:r>
            <a:r>
              <a:rPr lang="en-GB" dirty="0"/>
              <a:t> </a:t>
            </a:r>
            <a:r>
              <a:rPr lang="en-GB" dirty="0" err="1"/>
              <a:t>situado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una zona </a:t>
            </a:r>
            <a:r>
              <a:rPr lang="en-GB" dirty="0" err="1"/>
              <a:t>poblada</a:t>
            </a:r>
            <a:r>
              <a:rPr lang="en-GB" dirty="0"/>
              <a:t> por </a:t>
            </a:r>
            <a:r>
              <a:rPr lang="en-GB" dirty="0" err="1"/>
              <a:t>más</a:t>
            </a:r>
            <a:r>
              <a:rPr lang="en-GB" dirty="0"/>
              <a:t> de medio </a:t>
            </a:r>
            <a:r>
              <a:rPr lang="en-GB" dirty="0" err="1"/>
              <a:t>millón</a:t>
            </a:r>
            <a:r>
              <a:rPr lang="en-GB" dirty="0"/>
              <a:t> de personas.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739" y="1643201"/>
            <a:ext cx="6128967" cy="33365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136" y="1642872"/>
            <a:ext cx="1576608" cy="157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7304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78" y="2101481"/>
            <a:ext cx="7105650" cy="295275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B352FDB-A28C-4578-9E0B-5DFDCC8B0E3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Lusial</a:t>
            </a:r>
            <a:r>
              <a:rPr lang="en-US" dirty="0"/>
              <a:t> C6, Doha Qatar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27581" y="2232837"/>
            <a:ext cx="35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Proyecto </a:t>
            </a:r>
            <a:r>
              <a:rPr lang="en-US" dirty="0" err="1"/>
              <a:t>residencial</a:t>
            </a:r>
            <a:r>
              <a:rPr lang="en-US" dirty="0"/>
              <a:t> </a:t>
            </a:r>
            <a:r>
              <a:rPr lang="en-US" dirty="0" err="1"/>
              <a:t>Lusial</a:t>
            </a:r>
            <a:r>
              <a:rPr lang="en-US" dirty="0"/>
              <a:t> C6</a:t>
            </a:r>
          </a:p>
          <a:p>
            <a:r>
              <a:rPr lang="en-US" dirty="0"/>
              <a:t>Doha Qatar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12959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ook Hotels in Doha, Al Muntazah | Radisson Blu Hotel, Doha From QAR 270.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4794250" cy="319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B352FDB-A28C-4578-9E0B-5DFDCC8B0E3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Radisson Blue , Doha Qatar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05377" y="1818167"/>
            <a:ext cx="5624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Radisson Blue Doha, </a:t>
            </a:r>
            <a:r>
              <a:rPr lang="en-US" dirty="0" err="1"/>
              <a:t>Luxriot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aprobado</a:t>
            </a:r>
            <a:r>
              <a:rPr lang="en-US" dirty="0"/>
              <a:t> por MOI Qatar para la </a:t>
            </a:r>
            <a:r>
              <a:rPr lang="en-US" dirty="0" err="1"/>
              <a:t>instalación</a:t>
            </a:r>
            <a:r>
              <a:rPr lang="en-US" dirty="0"/>
              <a:t> de </a:t>
            </a:r>
            <a:r>
              <a:rPr lang="en-US" dirty="0" err="1"/>
              <a:t>seguridad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hotel. </a:t>
            </a:r>
          </a:p>
          <a:p>
            <a:r>
              <a:rPr lang="en-US" dirty="0"/>
              <a:t>El EVO Global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instalado</a:t>
            </a:r>
            <a:r>
              <a:rPr lang="en-US" dirty="0"/>
              <a:t> para </a:t>
            </a:r>
            <a:r>
              <a:rPr lang="en-US" dirty="0" err="1"/>
              <a:t>más</a:t>
            </a:r>
            <a:r>
              <a:rPr lang="en-US" dirty="0"/>
              <a:t> de 700 </a:t>
            </a:r>
            <a:r>
              <a:rPr lang="en-US" dirty="0" err="1"/>
              <a:t>cámaras</a:t>
            </a:r>
            <a:r>
              <a:rPr lang="en-US" dirty="0"/>
              <a:t> y </a:t>
            </a:r>
            <a:r>
              <a:rPr lang="en-US" dirty="0" err="1"/>
              <a:t>dispositivos</a:t>
            </a:r>
            <a:r>
              <a:rPr lang="en-US" dirty="0"/>
              <a:t> de </a:t>
            </a:r>
            <a:r>
              <a:rPr lang="en-US" dirty="0" err="1"/>
              <a:t>terceros</a:t>
            </a:r>
            <a:r>
              <a:rPr lang="en-US" dirty="0"/>
              <a:t>.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381" y="3654609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874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1721" y="2115879"/>
            <a:ext cx="855920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Instalaciones</a:t>
            </a:r>
            <a:r>
              <a:rPr lang="en-GB" dirty="0"/>
              <a:t> de Qatar.</a:t>
            </a:r>
          </a:p>
          <a:p>
            <a:r>
              <a:rPr lang="en-GB" dirty="0"/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Hotel Radisson Blu.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Centro </a:t>
            </a:r>
            <a:r>
              <a:rPr lang="en-GB" dirty="0" err="1"/>
              <a:t>comercial</a:t>
            </a:r>
            <a:r>
              <a:rPr lang="en-GB" dirty="0"/>
              <a:t> Q, </a:t>
            </a:r>
            <a:r>
              <a:rPr lang="en-GB" dirty="0" err="1"/>
              <a:t>Gharafa</a:t>
            </a:r>
            <a:r>
              <a:rPr lang="en-GB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Banco de Desarrollo de Qatar- </a:t>
            </a:r>
            <a:r>
              <a:rPr lang="en-GB" dirty="0" err="1"/>
              <a:t>Edificio</a:t>
            </a:r>
            <a:r>
              <a:rPr lang="en-GB" dirty="0"/>
              <a:t> 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Hotel Mercure, Doha.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VLCC </a:t>
            </a:r>
            <a:r>
              <a:rPr lang="en-GB" dirty="0" err="1"/>
              <a:t>Duhail</a:t>
            </a:r>
            <a:r>
              <a:rPr lang="en-GB" dirty="0"/>
              <a:t> y C 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Apartamento</a:t>
            </a:r>
            <a:r>
              <a:rPr lang="en-GB" dirty="0"/>
              <a:t> </a:t>
            </a:r>
            <a:r>
              <a:rPr lang="en-GB" dirty="0" err="1"/>
              <a:t>residencial</a:t>
            </a:r>
            <a:r>
              <a:rPr lang="en-GB" dirty="0"/>
              <a:t> Lusail C6.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Hotel Al </a:t>
            </a:r>
            <a:r>
              <a:rPr lang="en-GB" dirty="0" err="1"/>
              <a:t>Mansoora</a:t>
            </a:r>
            <a:r>
              <a:rPr lang="en-GB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Hotel Stay Bridge (Torre Al </a:t>
            </a:r>
            <a:r>
              <a:rPr lang="en-GB" dirty="0" err="1"/>
              <a:t>Sendian</a:t>
            </a:r>
            <a:r>
              <a:rPr lang="en-GB" dirty="0"/>
              <a:t>), Lusail.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Shaza</a:t>
            </a:r>
            <a:r>
              <a:rPr lang="en-GB" dirty="0"/>
              <a:t> </a:t>
            </a:r>
            <a:r>
              <a:rPr lang="en-GB" dirty="0" err="1"/>
              <a:t>kempinski</a:t>
            </a:r>
            <a:r>
              <a:rPr lang="en-GB" dirty="0"/>
              <a:t> Hotel Doha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381" y="3654609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951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2875D-CB84-4E9D-9B41-277AAA6D0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Escuela </a:t>
            </a:r>
            <a:r>
              <a:rPr lang="en-US" dirty="0" err="1"/>
              <a:t>Internacional</a:t>
            </a:r>
            <a:r>
              <a:rPr lang="en-US" dirty="0"/>
              <a:t> de </a:t>
            </a:r>
            <a:r>
              <a:rPr lang="en-US" dirty="0" err="1"/>
              <a:t>Letonia</a:t>
            </a:r>
            <a:endParaRPr lang="ru-RU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E428E15-0186-4F8F-A207-F29B84BDCA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2679162"/>
            <a:ext cx="5181600" cy="234260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ACEFD6-9E66-48C5-BE9E-6F99467B8F48}"/>
              </a:ext>
            </a:extLst>
          </p:cNvPr>
          <p:cNvSpPr txBox="1"/>
          <p:nvPr/>
        </p:nvSpPr>
        <p:spPr>
          <a:xfrm>
            <a:off x="6714605" y="2418695"/>
            <a:ext cx="47403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La Escuela </a:t>
            </a:r>
            <a:r>
              <a:rPr lang="en-US" dirty="0" err="1"/>
              <a:t>Internacional</a:t>
            </a:r>
            <a:r>
              <a:rPr lang="en-US" dirty="0"/>
              <a:t> de </a:t>
            </a:r>
            <a:r>
              <a:rPr lang="en-US" dirty="0" err="1"/>
              <a:t>Letonia</a:t>
            </a:r>
            <a:r>
              <a:rPr lang="en-US" dirty="0"/>
              <a:t> (ISL) se </a:t>
            </a:r>
            <a:r>
              <a:rPr lang="en-US" dirty="0" err="1"/>
              <a:t>fundó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1994 y es una </a:t>
            </a:r>
            <a:r>
              <a:rPr lang="en-US" dirty="0" err="1"/>
              <a:t>escuela</a:t>
            </a:r>
            <a:r>
              <a:rPr lang="en-US" dirty="0"/>
              <a:t> </a:t>
            </a:r>
            <a:r>
              <a:rPr lang="en-US" dirty="0" err="1"/>
              <a:t>diurna</a:t>
            </a:r>
            <a:r>
              <a:rPr lang="en-US" dirty="0"/>
              <a:t> </a:t>
            </a:r>
            <a:r>
              <a:rPr lang="en-US" dirty="0" err="1"/>
              <a:t>independiente</a:t>
            </a:r>
            <a:r>
              <a:rPr lang="en-US" dirty="0"/>
              <a:t>, </a:t>
            </a:r>
            <a:r>
              <a:rPr lang="en-US" dirty="0" err="1"/>
              <a:t>coeducativa</a:t>
            </a:r>
            <a:r>
              <a:rPr lang="en-US" dirty="0"/>
              <a:t> y sin </a:t>
            </a:r>
            <a:r>
              <a:rPr lang="en-US" dirty="0" err="1"/>
              <a:t>ánimo</a:t>
            </a:r>
            <a:r>
              <a:rPr lang="en-US" dirty="0"/>
              <a:t> de </a:t>
            </a:r>
            <a:r>
              <a:rPr lang="en-US" dirty="0" err="1"/>
              <a:t>lucro</a:t>
            </a:r>
            <a:r>
              <a:rPr lang="en-US" dirty="0"/>
              <a:t> que </a:t>
            </a:r>
            <a:r>
              <a:rPr lang="en-US" dirty="0" err="1"/>
              <a:t>prepara</a:t>
            </a:r>
            <a:r>
              <a:rPr lang="en-US" dirty="0"/>
              <a:t> para la </a:t>
            </a:r>
            <a:r>
              <a:rPr lang="en-US" dirty="0" err="1"/>
              <a:t>universidad</a:t>
            </a:r>
            <a:r>
              <a:rPr lang="en-US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19946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C60F5-0A15-4B1E-87DA-5107663EF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Universidad de la ciudad de </a:t>
            </a:r>
            <a:r>
              <a:rPr lang="en-US" dirty="0" err="1"/>
              <a:t>Moscú</a:t>
            </a:r>
            <a:r>
              <a:rPr lang="en-US" dirty="0"/>
              <a:t> (MCU)</a:t>
            </a:r>
            <a:endParaRPr lang="ru-R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DBF090-72F3-4866-BDA8-6B77161DC9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958629"/>
            <a:ext cx="5181600" cy="4351338"/>
          </a:xfrm>
        </p:spPr>
        <p:txBody>
          <a:bodyPr/>
          <a:lstStyle/>
          <a:p>
            <a:r>
              <a:rPr lang="en-US" dirty="0"/>
              <a:t>Evo Global</a:t>
            </a:r>
          </a:p>
          <a:p>
            <a:r>
              <a:rPr lang="en-US" dirty="0"/>
              <a:t>400 cameras in total</a:t>
            </a:r>
            <a:endParaRPr lang="ru-RU" dirty="0"/>
          </a:p>
        </p:txBody>
      </p:sp>
      <p:pic>
        <p:nvPicPr>
          <p:cNvPr id="2050" name="Picture 2" descr="MCU">
            <a:extLst>
              <a:ext uri="{FF2B5EF4-FFF2-40B4-BE49-F238E27FC236}">
                <a16:creationId xmlns:a16="http://schemas.microsoft.com/office/drawing/2014/main" id="{6FE36C52-FB9B-4A42-A0FB-DC492903C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0" y="257254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27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2CAF2-A4EF-48C9-B910-4018C846A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04564" cy="1325563"/>
          </a:xfrm>
        </p:spPr>
        <p:txBody>
          <a:bodyPr/>
          <a:lstStyle/>
          <a:p>
            <a:r>
              <a:rPr lang="en-US" dirty="0"/>
              <a:t>Universidad </a:t>
            </a:r>
            <a:r>
              <a:rPr lang="en-US" dirty="0" err="1"/>
              <a:t>Estatal</a:t>
            </a:r>
            <a:r>
              <a:rPr lang="en-US" dirty="0"/>
              <a:t> de </a:t>
            </a:r>
            <a:r>
              <a:rPr lang="en-US" dirty="0" err="1"/>
              <a:t>Psicología</a:t>
            </a:r>
            <a:r>
              <a:rPr lang="en-US" dirty="0"/>
              <a:t> y </a:t>
            </a:r>
            <a:r>
              <a:rPr lang="en-US" dirty="0" err="1"/>
              <a:t>Educación</a:t>
            </a:r>
            <a:r>
              <a:rPr lang="en-US" dirty="0"/>
              <a:t> de </a:t>
            </a:r>
            <a:r>
              <a:rPr lang="en-US" dirty="0" err="1"/>
              <a:t>Moscú</a:t>
            </a:r>
            <a:endParaRPr lang="ru-R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987A85-4B27-FD4C-A538-91686E830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497" y="1995667"/>
            <a:ext cx="7575469" cy="3636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6ECBE8-47FD-46F6-A081-DBB2A787D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0275" y="1995667"/>
            <a:ext cx="241935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823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2F8B2-C349-4AF4-A074-AE441DED4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Ciudad Segura Monterrey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EF02D-E428-4722-9A93-9A495F1A1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8284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Monterrey es la capital del E</a:t>
            </a:r>
            <a:r>
              <a:rPr lang="en-US" dirty="0" smtClean="0"/>
              <a:t>stado </a:t>
            </a:r>
            <a:r>
              <a:rPr lang="en-US" dirty="0"/>
              <a:t>de Nuevo León, al </a:t>
            </a:r>
            <a:r>
              <a:rPr lang="en-US" dirty="0" err="1"/>
              <a:t>noreste</a:t>
            </a:r>
            <a:r>
              <a:rPr lang="en-US" dirty="0"/>
              <a:t> de México.</a:t>
            </a:r>
          </a:p>
          <a:p>
            <a:r>
              <a:rPr lang="en-US" dirty="0"/>
              <a:t>La ciudad es </a:t>
            </a:r>
            <a:r>
              <a:rPr lang="en-US" dirty="0" err="1"/>
              <a:t>ancla</a:t>
            </a:r>
            <a:r>
              <a:rPr lang="en-US" dirty="0"/>
              <a:t> de la zona </a:t>
            </a:r>
            <a:r>
              <a:rPr lang="en-US" dirty="0" err="1"/>
              <a:t>metropolitana</a:t>
            </a:r>
            <a:r>
              <a:rPr lang="en-US" dirty="0"/>
              <a:t> de Monterrey, la </a:t>
            </a:r>
            <a:r>
              <a:rPr lang="en-US" dirty="0" err="1"/>
              <a:t>segunda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productiva</a:t>
            </a:r>
            <a:r>
              <a:rPr lang="en-US" dirty="0"/>
              <a:t> de México con un PIB (PPA) de 140.000 </a:t>
            </a:r>
            <a:r>
              <a:rPr lang="en-US" dirty="0" err="1"/>
              <a:t>millones</a:t>
            </a:r>
            <a:r>
              <a:rPr lang="en-US" dirty="0"/>
              <a:t> de </a:t>
            </a:r>
            <a:r>
              <a:rPr lang="en-US" dirty="0" err="1"/>
              <a:t>dólares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2015, y la </a:t>
            </a:r>
            <a:r>
              <a:rPr lang="en-US" dirty="0" err="1"/>
              <a:t>segunda</a:t>
            </a:r>
            <a:r>
              <a:rPr lang="en-US" dirty="0"/>
              <a:t> zona </a:t>
            </a:r>
            <a:r>
              <a:rPr lang="en-US" dirty="0" err="1"/>
              <a:t>metropolitana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grande</a:t>
            </a:r>
            <a:r>
              <a:rPr lang="en-US" dirty="0"/>
              <a:t> de México con una población </a:t>
            </a:r>
            <a:r>
              <a:rPr lang="en-US" dirty="0" err="1"/>
              <a:t>estimada</a:t>
            </a:r>
            <a:r>
              <a:rPr lang="en-US" dirty="0"/>
              <a:t> de 5.341.171 personas a </a:t>
            </a:r>
            <a:r>
              <a:rPr lang="en-US" dirty="0" err="1"/>
              <a:t>partir</a:t>
            </a:r>
            <a:r>
              <a:rPr lang="en-US" dirty="0"/>
              <a:t> de 2020</a:t>
            </a:r>
          </a:p>
          <a:p>
            <a:r>
              <a:rPr lang="en-US" dirty="0" err="1"/>
              <a:t>Sirve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centro</a:t>
            </a:r>
            <a:r>
              <a:rPr lang="en-US" dirty="0"/>
              <a:t> </a:t>
            </a:r>
            <a:r>
              <a:rPr lang="en-US" dirty="0" err="1"/>
              <a:t>comercial</a:t>
            </a:r>
            <a:r>
              <a:rPr lang="en-US" dirty="0"/>
              <a:t> del </a:t>
            </a:r>
            <a:r>
              <a:rPr lang="en-US" dirty="0" err="1"/>
              <a:t>norte</a:t>
            </a:r>
            <a:r>
              <a:rPr lang="en-US" dirty="0"/>
              <a:t> de México y es la base de </a:t>
            </a:r>
            <a:r>
              <a:rPr lang="en-US" dirty="0" err="1"/>
              <a:t>muchas</a:t>
            </a:r>
            <a:r>
              <a:rPr lang="en-US" dirty="0"/>
              <a:t> </a:t>
            </a:r>
            <a:r>
              <a:rPr lang="en-US" dirty="0" err="1"/>
              <a:t>empresas</a:t>
            </a:r>
            <a:r>
              <a:rPr lang="en-US" dirty="0"/>
              <a:t> </a:t>
            </a:r>
            <a:r>
              <a:rPr lang="en-US" dirty="0" err="1"/>
              <a:t>internacionales</a:t>
            </a:r>
            <a:r>
              <a:rPr lang="en-US" dirty="0"/>
              <a:t> </a:t>
            </a:r>
            <a:r>
              <a:rPr lang="en-US" dirty="0" err="1"/>
              <a:t>importantes</a:t>
            </a:r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21A6565-F759-46AA-B1A0-292F0F7BE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874" y="1129023"/>
            <a:ext cx="2681926" cy="536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409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EA879-F762-43E5-9FEE-A141C8F0C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Universidad </a:t>
            </a:r>
            <a:r>
              <a:rPr lang="en-US" dirty="0" err="1"/>
              <a:t>Estatal</a:t>
            </a:r>
            <a:r>
              <a:rPr lang="en-US" dirty="0"/>
              <a:t> de </a:t>
            </a:r>
            <a:r>
              <a:rPr lang="en-US" dirty="0" err="1"/>
              <a:t>Rusia</a:t>
            </a:r>
            <a:r>
              <a:rPr lang="en-US" dirty="0"/>
              <a:t> </a:t>
            </a:r>
            <a:r>
              <a:rPr lang="ru-RU" dirty="0"/>
              <a:t>(</a:t>
            </a:r>
            <a:r>
              <a:rPr lang="en-US" dirty="0"/>
              <a:t>RGU </a:t>
            </a:r>
            <a:r>
              <a:rPr lang="en-US" dirty="0" err="1"/>
              <a:t>Kosygina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DA2E89-1A9A-4353-B09A-39DC986DB42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2 x Evo Unlimited</a:t>
            </a:r>
          </a:p>
          <a:p>
            <a:r>
              <a:rPr lang="en-US" dirty="0"/>
              <a:t>Hasta 800 </a:t>
            </a:r>
            <a:r>
              <a:rPr lang="en-US" dirty="0" err="1"/>
              <a:t>cámaras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total</a:t>
            </a:r>
            <a:endParaRPr lang="ru-RU" dirty="0"/>
          </a:p>
        </p:txBody>
      </p:sp>
      <p:pic>
        <p:nvPicPr>
          <p:cNvPr id="1026" name="Picture 2" descr="РГУ имени А.Н.Косыгина, Институт Дизайна, направление Дизайн">
            <a:extLst>
              <a:ext uri="{FF2B5EF4-FFF2-40B4-BE49-F238E27FC236}">
                <a16:creationId xmlns:a16="http://schemas.microsoft.com/office/drawing/2014/main" id="{F4B3DC79-CA82-41AE-819F-EDB158FDD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47" y="2028023"/>
            <a:ext cx="5922553" cy="394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778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3B3FA-3B4C-4FAF-8E96-A9F8265DB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Ciudad Segura Monterrey - a </a:t>
            </a:r>
            <a:r>
              <a:rPr lang="en-US" dirty="0" err="1"/>
              <a:t>partir</a:t>
            </a:r>
            <a:r>
              <a:rPr lang="en-US" dirty="0"/>
              <a:t> de 2018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A36F9-02AF-4FE4-9CDD-0B3A528A9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4211" y="2016818"/>
            <a:ext cx="7449589" cy="435133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Monterrey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clasificada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una de las </a:t>
            </a:r>
            <a:r>
              <a:rPr lang="en-US" dirty="0" err="1"/>
              <a:t>ciudades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seguras</a:t>
            </a:r>
            <a:r>
              <a:rPr lang="en-US" dirty="0"/>
              <a:t> de México</a:t>
            </a:r>
          </a:p>
          <a:p>
            <a:r>
              <a:rPr lang="en-US" dirty="0"/>
              <a:t>La ciudad es </a:t>
            </a:r>
            <a:r>
              <a:rPr lang="en-US" dirty="0" err="1"/>
              <a:t>segura</a:t>
            </a:r>
            <a:r>
              <a:rPr lang="en-US" dirty="0"/>
              <a:t> para </a:t>
            </a:r>
            <a:r>
              <a:rPr lang="en-US" dirty="0" err="1"/>
              <a:t>viajar</a:t>
            </a:r>
            <a:r>
              <a:rPr lang="en-US" dirty="0"/>
              <a:t> de </a:t>
            </a:r>
            <a:r>
              <a:rPr lang="en-US" dirty="0" err="1"/>
              <a:t>día</a:t>
            </a:r>
            <a:r>
              <a:rPr lang="en-US" dirty="0"/>
              <a:t> y de </a:t>
            </a:r>
            <a:r>
              <a:rPr lang="en-US" dirty="0" err="1"/>
              <a:t>noche</a:t>
            </a:r>
            <a:endParaRPr lang="ru-RU" dirty="0"/>
          </a:p>
          <a:p>
            <a:r>
              <a:rPr lang="en-US" dirty="0" err="1"/>
              <a:t>Luxriot</a:t>
            </a:r>
            <a:r>
              <a:rPr lang="en-US" dirty="0"/>
              <a:t> </a:t>
            </a:r>
            <a:r>
              <a:rPr lang="en-US" dirty="0" err="1"/>
              <a:t>proporciona</a:t>
            </a:r>
            <a:r>
              <a:rPr lang="en-US" dirty="0"/>
              <a:t> las </a:t>
            </a:r>
            <a:r>
              <a:rPr lang="en-US" dirty="0" err="1"/>
              <a:t>plataformas</a:t>
            </a:r>
            <a:r>
              <a:rPr lang="en-US" dirty="0"/>
              <a:t> de </a:t>
            </a:r>
            <a:r>
              <a:rPr lang="en-US" dirty="0" err="1"/>
              <a:t>gestión</a:t>
            </a:r>
            <a:r>
              <a:rPr lang="en-US" dirty="0"/>
              <a:t> de </a:t>
            </a:r>
            <a:r>
              <a:rPr lang="en-US" dirty="0" err="1"/>
              <a:t>vídeo</a:t>
            </a:r>
            <a:r>
              <a:rPr lang="en-US" dirty="0"/>
              <a:t> e ITS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parte</a:t>
            </a:r>
            <a:r>
              <a:rPr lang="en-US" dirty="0"/>
              <a:t> del </a:t>
            </a:r>
            <a:r>
              <a:rPr lang="en-US" dirty="0" err="1"/>
              <a:t>proyecto</a:t>
            </a:r>
            <a:r>
              <a:rPr lang="en-US" dirty="0"/>
              <a:t> Safe City</a:t>
            </a:r>
            <a:endParaRPr lang="ru-RU" dirty="0"/>
          </a:p>
          <a:p>
            <a:pPr marL="0" indent="0">
              <a:buNone/>
            </a:pPr>
            <a:r>
              <a:rPr lang="en-US" dirty="0"/>
              <a:t>La </a:t>
            </a:r>
            <a:r>
              <a:rPr lang="en-US" dirty="0" err="1"/>
              <a:t>infraestructura</a:t>
            </a:r>
            <a:r>
              <a:rPr lang="en-US" dirty="0"/>
              <a:t> </a:t>
            </a:r>
            <a:r>
              <a:rPr lang="en-US" dirty="0" err="1"/>
              <a:t>existente</a:t>
            </a:r>
            <a:r>
              <a:rPr lang="en-US" dirty="0"/>
              <a:t> de Evo ITS </a:t>
            </a:r>
            <a:r>
              <a:rPr lang="en-US" dirty="0" err="1"/>
              <a:t>incluye</a:t>
            </a:r>
            <a:r>
              <a:rPr lang="en-US" dirty="0"/>
              <a:t>:</a:t>
            </a:r>
          </a:p>
          <a:p>
            <a:r>
              <a:rPr lang="en-US" dirty="0"/>
              <a:t>478 puntos de </a:t>
            </a:r>
            <a:r>
              <a:rPr lang="en-US" dirty="0" err="1"/>
              <a:t>tráfico</a:t>
            </a:r>
            <a:r>
              <a:rPr lang="en-US" dirty="0"/>
              <a:t> e </a:t>
            </a:r>
            <a:r>
              <a:rPr lang="en-US" dirty="0" err="1"/>
              <a:t>intersecciones</a:t>
            </a:r>
            <a:r>
              <a:rPr lang="en-US" dirty="0"/>
              <a:t> de </a:t>
            </a:r>
            <a:r>
              <a:rPr lang="en-US" dirty="0" err="1"/>
              <a:t>carreteras</a:t>
            </a:r>
            <a:endParaRPr lang="en-US" dirty="0"/>
          </a:p>
          <a:p>
            <a:r>
              <a:rPr lang="en-US" dirty="0" err="1"/>
              <a:t>Aproximadamente</a:t>
            </a:r>
            <a:r>
              <a:rPr lang="en-US" dirty="0"/>
              <a:t> 1700 </a:t>
            </a:r>
            <a:r>
              <a:rPr lang="en-US" dirty="0" err="1"/>
              <a:t>cámaras</a:t>
            </a:r>
            <a:r>
              <a:rPr lang="en-US" dirty="0"/>
              <a:t> con </a:t>
            </a:r>
            <a:r>
              <a:rPr lang="en-US" dirty="0" err="1"/>
              <a:t>análisis</a:t>
            </a:r>
            <a:r>
              <a:rPr lang="en-US" dirty="0"/>
              <a:t> LPR</a:t>
            </a:r>
          </a:p>
          <a:p>
            <a:r>
              <a:rPr lang="en-US" dirty="0" err="1"/>
              <a:t>Aproximadamente</a:t>
            </a:r>
            <a:r>
              <a:rPr lang="en-US" dirty="0"/>
              <a:t> 3500 </a:t>
            </a:r>
            <a:r>
              <a:rPr lang="en-US" dirty="0" err="1"/>
              <a:t>cámaras</a:t>
            </a:r>
            <a:r>
              <a:rPr lang="en-US" dirty="0"/>
              <a:t> de </a:t>
            </a:r>
            <a:r>
              <a:rPr lang="en-US" dirty="0" err="1"/>
              <a:t>vigilancia</a:t>
            </a:r>
            <a:r>
              <a:rPr lang="en-US" dirty="0"/>
              <a:t> general de la ciudad </a:t>
            </a:r>
          </a:p>
          <a:p>
            <a:endParaRPr lang="en-US" dirty="0"/>
          </a:p>
          <a:p>
            <a:endParaRPr lang="ru-RU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7E557C0-1A1A-4089-8B68-F0CFF0468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2" y="2016818"/>
            <a:ext cx="3440561" cy="261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651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39E0D-FFAC-4EAE-88BC-D3714BB2A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Ciudad Segura Monterrey - a </a:t>
            </a:r>
            <a:r>
              <a:rPr lang="en-US" dirty="0" err="1"/>
              <a:t>partir</a:t>
            </a:r>
            <a:r>
              <a:rPr lang="en-US" dirty="0"/>
              <a:t> de 2021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A952F-CD35-421D-920B-2F5F96435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El </a:t>
            </a:r>
            <a:r>
              <a:rPr lang="en-US" dirty="0" err="1"/>
              <a:t>gobierno</a:t>
            </a:r>
            <a:r>
              <a:rPr lang="en-US" dirty="0"/>
              <a:t> del </a:t>
            </a:r>
            <a:r>
              <a:rPr lang="en-US" dirty="0" err="1"/>
              <a:t>área</a:t>
            </a:r>
            <a:r>
              <a:rPr lang="en-US" dirty="0"/>
              <a:t> </a:t>
            </a:r>
            <a:r>
              <a:rPr lang="en-US" dirty="0" err="1"/>
              <a:t>metropolitana</a:t>
            </a:r>
            <a:r>
              <a:rPr lang="en-US" dirty="0"/>
              <a:t> de Monterrey ha </a:t>
            </a:r>
            <a:r>
              <a:rPr lang="en-US" dirty="0" err="1"/>
              <a:t>iniciado</a:t>
            </a:r>
            <a:r>
              <a:rPr lang="en-US" dirty="0"/>
              <a:t> una </a:t>
            </a:r>
            <a:r>
              <a:rPr lang="en-US" dirty="0" err="1"/>
              <a:t>importante</a:t>
            </a:r>
            <a:r>
              <a:rPr lang="en-US" dirty="0"/>
              <a:t> </a:t>
            </a:r>
            <a:r>
              <a:rPr lang="en-US" dirty="0" err="1"/>
              <a:t>ampliación</a:t>
            </a:r>
            <a:r>
              <a:rPr lang="en-US" dirty="0"/>
              <a:t> del </a:t>
            </a:r>
            <a:r>
              <a:rPr lang="en-US" dirty="0" err="1"/>
              <a:t>proyecto</a:t>
            </a:r>
            <a:r>
              <a:rPr lang="en-US" dirty="0"/>
              <a:t> Ciudad Segura </a:t>
            </a:r>
            <a:r>
              <a:rPr lang="en-US" dirty="0" err="1"/>
              <a:t>en</a:t>
            </a:r>
            <a:r>
              <a:rPr lang="en-US" dirty="0"/>
              <a:t> 2021</a:t>
            </a:r>
          </a:p>
          <a:p>
            <a:r>
              <a:rPr lang="en-US" dirty="0"/>
              <a:t>La </a:t>
            </a:r>
            <a:r>
              <a:rPr lang="en-US" dirty="0" err="1"/>
              <a:t>actualización</a:t>
            </a:r>
            <a:r>
              <a:rPr lang="en-US" dirty="0"/>
              <a:t> y </a:t>
            </a:r>
            <a:r>
              <a:rPr lang="en-US" dirty="0" err="1"/>
              <a:t>ampliación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curso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prevista</a:t>
            </a:r>
            <a:r>
              <a:rPr lang="en-US" dirty="0"/>
              <a:t> para </a:t>
            </a:r>
            <a:r>
              <a:rPr lang="en-US" dirty="0" err="1"/>
              <a:t>alcanzar</a:t>
            </a:r>
            <a:r>
              <a:rPr lang="en-US" dirty="0"/>
              <a:t> las 20.000 </a:t>
            </a:r>
            <a:r>
              <a:rPr lang="en-US" dirty="0" err="1"/>
              <a:t>cámaras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funcionamiento</a:t>
            </a:r>
            <a:r>
              <a:rPr lang="en-US" dirty="0"/>
              <a:t> de </a:t>
            </a:r>
            <a:r>
              <a:rPr lang="en-US" dirty="0" err="1"/>
              <a:t>Luxriot</a:t>
            </a:r>
            <a:r>
              <a:rPr lang="en-US" dirty="0"/>
              <a:t> Evo a finales de 2023</a:t>
            </a:r>
          </a:p>
          <a:p>
            <a:r>
              <a:rPr lang="en-US" dirty="0"/>
              <a:t>El principal </a:t>
            </a:r>
            <a:r>
              <a:rPr lang="en-US" dirty="0" err="1"/>
              <a:t>objetivo</a:t>
            </a:r>
            <a:r>
              <a:rPr lang="en-US" dirty="0"/>
              <a:t> de la </a:t>
            </a:r>
            <a:r>
              <a:rPr lang="en-US" dirty="0" err="1"/>
              <a:t>ampliación</a:t>
            </a:r>
            <a:r>
              <a:rPr lang="en-US" dirty="0"/>
              <a:t> es </a:t>
            </a:r>
            <a:r>
              <a:rPr lang="en-US" dirty="0" err="1"/>
              <a:t>mejorar</a:t>
            </a:r>
            <a:r>
              <a:rPr lang="en-US" dirty="0"/>
              <a:t> la </a:t>
            </a:r>
            <a:r>
              <a:rPr lang="en-US" dirty="0" err="1"/>
              <a:t>mayoría</a:t>
            </a:r>
            <a:r>
              <a:rPr lang="en-US" dirty="0"/>
              <a:t> de los puntos de </a:t>
            </a:r>
            <a:r>
              <a:rPr lang="en-US" dirty="0" err="1"/>
              <a:t>vigilancia</a:t>
            </a:r>
            <a:r>
              <a:rPr lang="en-US" dirty="0"/>
              <a:t> con las </a:t>
            </a:r>
            <a:r>
              <a:rPr lang="en-US" dirty="0" err="1"/>
              <a:t>últimas</a:t>
            </a:r>
            <a:r>
              <a:rPr lang="en-US" dirty="0"/>
              <a:t> </a:t>
            </a:r>
            <a:r>
              <a:rPr lang="en-US" dirty="0" err="1"/>
              <a:t>tecnologías</a:t>
            </a:r>
            <a:r>
              <a:rPr lang="en-US" dirty="0"/>
              <a:t> LPR y de </a:t>
            </a:r>
            <a:r>
              <a:rPr lang="en-US" dirty="0" err="1"/>
              <a:t>análisis</a:t>
            </a:r>
            <a:r>
              <a:rPr lang="en-US" dirty="0"/>
              <a:t> de </a:t>
            </a:r>
            <a:r>
              <a:rPr lang="en-US" dirty="0" err="1"/>
              <a:t>vídeo</a:t>
            </a:r>
            <a:endParaRPr lang="en-US" dirty="0"/>
          </a:p>
          <a:p>
            <a:r>
              <a:rPr lang="en-US" dirty="0"/>
              <a:t>El </a:t>
            </a:r>
            <a:r>
              <a:rPr lang="en-US" dirty="0" err="1"/>
              <a:t>objetivo</a:t>
            </a:r>
            <a:r>
              <a:rPr lang="en-US" dirty="0"/>
              <a:t> es la </a:t>
            </a:r>
            <a:r>
              <a:rPr lang="en-US" dirty="0" err="1"/>
              <a:t>automatización</a:t>
            </a:r>
            <a:r>
              <a:rPr lang="en-US" dirty="0"/>
              <a:t> de la </a:t>
            </a:r>
            <a:r>
              <a:rPr lang="en-US" dirty="0" err="1"/>
              <a:t>videovigilancia</a:t>
            </a:r>
            <a:r>
              <a:rPr lang="en-US" dirty="0"/>
              <a:t> de los ITS y los </a:t>
            </a:r>
            <a:r>
              <a:rPr lang="en-US" dirty="0" err="1"/>
              <a:t>centros</a:t>
            </a:r>
            <a:r>
              <a:rPr lang="en-US" dirty="0"/>
              <a:t> de </a:t>
            </a:r>
            <a:r>
              <a:rPr lang="en-US" dirty="0" err="1"/>
              <a:t>transporte</a:t>
            </a:r>
            <a:r>
              <a:rPr lang="en-US" dirty="0"/>
              <a:t>. </a:t>
            </a:r>
            <a:r>
              <a:rPr lang="en-US" dirty="0" err="1"/>
              <a:t>Esto</a:t>
            </a:r>
            <a:r>
              <a:rPr lang="en-US" dirty="0"/>
              <a:t> </a:t>
            </a:r>
            <a:r>
              <a:rPr lang="en-US" dirty="0" err="1"/>
              <a:t>incluye</a:t>
            </a:r>
            <a:r>
              <a:rPr lang="en-US" dirty="0"/>
              <a:t>:</a:t>
            </a:r>
          </a:p>
          <a:p>
            <a:pPr lvl="1"/>
            <a:r>
              <a:rPr lang="en-US" dirty="0" err="1"/>
              <a:t>Actualización</a:t>
            </a:r>
            <a:r>
              <a:rPr lang="en-US" dirty="0"/>
              <a:t> del LPR simple </a:t>
            </a:r>
            <a:r>
              <a:rPr lang="en-US" dirty="0" err="1"/>
              <a:t>hacia</a:t>
            </a:r>
            <a:r>
              <a:rPr lang="en-US" dirty="0"/>
              <a:t> la </a:t>
            </a:r>
            <a:r>
              <a:rPr lang="en-US" dirty="0" err="1"/>
              <a:t>nueva</a:t>
            </a:r>
            <a:r>
              <a:rPr lang="en-US" dirty="0"/>
              <a:t> IA de </a:t>
            </a:r>
            <a:r>
              <a:rPr lang="en-US" dirty="0" err="1"/>
              <a:t>Tráfico</a:t>
            </a:r>
            <a:r>
              <a:rPr lang="en-US" dirty="0"/>
              <a:t>:</a:t>
            </a:r>
          </a:p>
          <a:p>
            <a:pPr lvl="2"/>
            <a:r>
              <a:rPr lang="en-US" dirty="0"/>
              <a:t>Nueva </a:t>
            </a:r>
            <a:r>
              <a:rPr lang="en-US" dirty="0" err="1"/>
              <a:t>generación</a:t>
            </a:r>
            <a:r>
              <a:rPr lang="en-US" dirty="0"/>
              <a:t> de LPR + </a:t>
            </a:r>
            <a:r>
              <a:rPr lang="en-US" dirty="0" err="1"/>
              <a:t>detección</a:t>
            </a:r>
            <a:r>
              <a:rPr lang="en-US" dirty="0"/>
              <a:t> de </a:t>
            </a:r>
            <a:r>
              <a:rPr lang="en-US" dirty="0" err="1"/>
              <a:t>tipo</a:t>
            </a:r>
            <a:r>
              <a:rPr lang="en-US" dirty="0"/>
              <a:t>, color, </a:t>
            </a:r>
            <a:r>
              <a:rPr lang="en-US" dirty="0" err="1"/>
              <a:t>marca</a:t>
            </a:r>
            <a:r>
              <a:rPr lang="en-US" dirty="0"/>
              <a:t> y </a:t>
            </a:r>
            <a:r>
              <a:rPr lang="en-US" dirty="0" err="1"/>
              <a:t>modelo</a:t>
            </a:r>
            <a:r>
              <a:rPr lang="en-US" dirty="0"/>
              <a:t> de </a:t>
            </a:r>
            <a:r>
              <a:rPr lang="en-US" dirty="0" err="1"/>
              <a:t>vehículo</a:t>
            </a:r>
            <a:endParaRPr lang="en-US" dirty="0"/>
          </a:p>
          <a:p>
            <a:pPr lvl="2"/>
            <a:r>
              <a:rPr lang="en-US" dirty="0" err="1"/>
              <a:t>Detección</a:t>
            </a:r>
            <a:r>
              <a:rPr lang="en-US" dirty="0"/>
              <a:t> </a:t>
            </a:r>
            <a:r>
              <a:rPr lang="en-US" dirty="0" err="1"/>
              <a:t>automática</a:t>
            </a:r>
            <a:r>
              <a:rPr lang="en-US" dirty="0"/>
              <a:t> de </a:t>
            </a:r>
            <a:r>
              <a:rPr lang="en-US" dirty="0" err="1"/>
              <a:t>infracciones</a:t>
            </a:r>
            <a:r>
              <a:rPr lang="en-US" dirty="0"/>
              <a:t> de </a:t>
            </a:r>
            <a:r>
              <a:rPr lang="en-US" dirty="0" err="1"/>
              <a:t>semáforo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rojo</a:t>
            </a:r>
            <a:endParaRPr lang="en-US" dirty="0"/>
          </a:p>
          <a:p>
            <a:pPr lvl="2"/>
            <a:r>
              <a:rPr lang="en-US" dirty="0" err="1"/>
              <a:t>Estadísticas</a:t>
            </a:r>
            <a:r>
              <a:rPr lang="en-US" dirty="0"/>
              <a:t> de </a:t>
            </a:r>
            <a:r>
              <a:rPr lang="en-US" dirty="0" err="1"/>
              <a:t>tráfico</a:t>
            </a:r>
            <a:r>
              <a:rPr lang="en-US" dirty="0"/>
              <a:t> y </a:t>
            </a:r>
            <a:r>
              <a:rPr lang="en-US" dirty="0" err="1"/>
              <a:t>recuento</a:t>
            </a:r>
            <a:r>
              <a:rPr lang="en-US" dirty="0"/>
              <a:t> de </a:t>
            </a:r>
            <a:r>
              <a:rPr lang="en-US" dirty="0" err="1"/>
              <a:t>vehículos</a:t>
            </a:r>
            <a:r>
              <a:rPr lang="en-US" dirty="0"/>
              <a:t> por </a:t>
            </a:r>
            <a:r>
              <a:rPr lang="en-US" dirty="0" err="1"/>
              <a:t>tipo</a:t>
            </a:r>
            <a:r>
              <a:rPr lang="en-US" dirty="0"/>
              <a:t>/zona/hora</a:t>
            </a:r>
          </a:p>
          <a:p>
            <a:pPr lvl="1"/>
            <a:r>
              <a:rPr lang="en-US" dirty="0" err="1"/>
              <a:t>Estadísticas</a:t>
            </a:r>
            <a:r>
              <a:rPr lang="en-US" dirty="0"/>
              <a:t> de los </a:t>
            </a:r>
            <a:r>
              <a:rPr lang="en-US" dirty="0" err="1"/>
              <a:t>peatones</a:t>
            </a:r>
            <a:r>
              <a:rPr lang="en-US" dirty="0"/>
              <a:t> y control de los </a:t>
            </a:r>
            <a:r>
              <a:rPr lang="en-US" dirty="0" err="1"/>
              <a:t>pasos</a:t>
            </a:r>
            <a:r>
              <a:rPr lang="en-US" dirty="0"/>
              <a:t> de </a:t>
            </a:r>
            <a:r>
              <a:rPr lang="en-US" dirty="0" err="1"/>
              <a:t>peatones</a:t>
            </a:r>
            <a:endParaRPr lang="en-US" dirty="0"/>
          </a:p>
          <a:p>
            <a:pPr lvl="1"/>
            <a:r>
              <a:rPr lang="en-US" dirty="0" err="1"/>
              <a:t>Congestión</a:t>
            </a:r>
            <a:r>
              <a:rPr lang="en-US" dirty="0"/>
              <a:t> del </a:t>
            </a:r>
            <a:r>
              <a:rPr lang="en-US" dirty="0" err="1"/>
              <a:t>tráfico</a:t>
            </a:r>
            <a:r>
              <a:rPr lang="en-US" dirty="0"/>
              <a:t>, </a:t>
            </a:r>
            <a:r>
              <a:rPr lang="en-US" dirty="0" err="1"/>
              <a:t>dirección</a:t>
            </a:r>
            <a:r>
              <a:rPr lang="en-US" dirty="0"/>
              <a:t> </a:t>
            </a:r>
            <a:r>
              <a:rPr lang="en-US" dirty="0" err="1"/>
              <a:t>incorrecta</a:t>
            </a:r>
            <a:r>
              <a:rPr lang="en-US" dirty="0"/>
              <a:t>, </a:t>
            </a:r>
            <a:r>
              <a:rPr lang="en-US" dirty="0" err="1"/>
              <a:t>infracciones</a:t>
            </a:r>
            <a:r>
              <a:rPr lang="en-US" dirty="0"/>
              <a:t> de </a:t>
            </a:r>
            <a:r>
              <a:rPr lang="en-US" dirty="0" err="1"/>
              <a:t>motos</a:t>
            </a:r>
            <a:r>
              <a:rPr lang="en-US" dirty="0"/>
              <a:t> y </a:t>
            </a:r>
            <a:r>
              <a:rPr lang="en-US" dirty="0" err="1"/>
              <a:t>bicicletas</a:t>
            </a:r>
            <a:r>
              <a:rPr lang="en-US" dirty="0"/>
              <a:t>, </a:t>
            </a:r>
            <a:r>
              <a:rPr lang="en-US" dirty="0" err="1"/>
              <a:t>estacionamiento</a:t>
            </a:r>
            <a:r>
              <a:rPr lang="en-US" dirty="0"/>
              <a:t> </a:t>
            </a:r>
            <a:r>
              <a:rPr lang="en-US" dirty="0" err="1"/>
              <a:t>incorrecto</a:t>
            </a:r>
            <a:r>
              <a:rPr lang="en-US" dirty="0"/>
              <a:t>, </a:t>
            </a:r>
            <a:r>
              <a:rPr lang="en-US" dirty="0" err="1"/>
              <a:t>infracciones</a:t>
            </a:r>
            <a:r>
              <a:rPr lang="en-US" dirty="0"/>
              <a:t> de </a:t>
            </a:r>
            <a:r>
              <a:rPr lang="en-US" dirty="0" err="1"/>
              <a:t>aparcamiento</a:t>
            </a:r>
            <a:r>
              <a:rPr lang="en-US" dirty="0"/>
              <a:t>, control de </a:t>
            </a:r>
            <a:r>
              <a:rPr lang="en-US" dirty="0" err="1"/>
              <a:t>tráfico</a:t>
            </a:r>
            <a:r>
              <a:rPr lang="en-US" dirty="0"/>
              <a:t> de los </a:t>
            </a:r>
            <a:r>
              <a:rPr lang="en-US" dirty="0" err="1"/>
              <a:t>carriles</a:t>
            </a:r>
            <a:r>
              <a:rPr lang="en-US" dirty="0"/>
              <a:t> HOV</a:t>
            </a:r>
          </a:p>
          <a:p>
            <a:pPr lvl="1"/>
            <a:r>
              <a:rPr lang="en-US" dirty="0" err="1"/>
              <a:t>Detección</a:t>
            </a:r>
            <a:r>
              <a:rPr lang="en-US" dirty="0"/>
              <a:t> de multitudes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8860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52FDB-A28C-4578-9E0B-5DFDCC8B0E30}"/>
              </a:ext>
            </a:extLst>
          </p:cNvPr>
          <p:cNvSpPr txBox="1">
            <a:spLocks/>
          </p:cNvSpPr>
          <p:nvPr/>
        </p:nvSpPr>
        <p:spPr>
          <a:xfrm>
            <a:off x="873034" y="2507434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REFERENCIA POLICIA</a:t>
            </a:r>
          </a:p>
        </p:txBody>
      </p:sp>
    </p:spTree>
    <p:extLst>
      <p:ext uri="{BB962C8B-B14F-4D97-AF65-F5344CB8AC3E}">
        <p14:creationId xmlns:p14="http://schemas.microsoft.com/office/powerpoint/2010/main" val="2092732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8B92D-6D76-4B43-979E-F7BC45D1A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Policía</a:t>
            </a:r>
            <a:r>
              <a:rPr lang="en-US" dirty="0"/>
              <a:t> de Queensland 2021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FCA53-1DD2-4E0C-A6D7-822D93292CA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 err="1"/>
              <a:t>Policía</a:t>
            </a:r>
            <a:r>
              <a:rPr lang="en-US" dirty="0"/>
              <a:t> de </a:t>
            </a:r>
            <a:r>
              <a:rPr lang="en-US" dirty="0" err="1"/>
              <a:t>Yarrabah</a:t>
            </a:r>
            <a:r>
              <a:rPr lang="en-US" dirty="0"/>
              <a:t> WH</a:t>
            </a:r>
          </a:p>
          <a:p>
            <a:r>
              <a:rPr lang="en-US" dirty="0" err="1"/>
              <a:t>Policía</a:t>
            </a:r>
            <a:r>
              <a:rPr lang="en-US" dirty="0"/>
              <a:t> de </a:t>
            </a:r>
            <a:r>
              <a:rPr lang="en-US" dirty="0" err="1"/>
              <a:t>Cooktown</a:t>
            </a:r>
            <a:endParaRPr lang="en-US" dirty="0"/>
          </a:p>
          <a:p>
            <a:r>
              <a:rPr lang="en-US" dirty="0" err="1"/>
              <a:t>Policía</a:t>
            </a:r>
            <a:r>
              <a:rPr lang="en-US" dirty="0"/>
              <a:t> de </a:t>
            </a:r>
            <a:r>
              <a:rPr lang="en-US" dirty="0" err="1"/>
              <a:t>Hopevale</a:t>
            </a:r>
            <a:endParaRPr lang="en-US" dirty="0"/>
          </a:p>
          <a:p>
            <a:r>
              <a:rPr lang="en-US" dirty="0" err="1"/>
              <a:t>Comisaría</a:t>
            </a:r>
            <a:r>
              <a:rPr lang="en-US" dirty="0"/>
              <a:t> de </a:t>
            </a:r>
            <a:r>
              <a:rPr lang="en-US" dirty="0" err="1"/>
              <a:t>Burketown</a:t>
            </a:r>
            <a:endParaRPr lang="en-US" dirty="0"/>
          </a:p>
          <a:p>
            <a:r>
              <a:rPr lang="en-US" dirty="0" err="1"/>
              <a:t>Bamaga</a:t>
            </a:r>
            <a:endParaRPr lang="en-US" dirty="0"/>
          </a:p>
          <a:p>
            <a:r>
              <a:rPr lang="en-US" dirty="0"/>
              <a:t>Mossman</a:t>
            </a:r>
          </a:p>
          <a:p>
            <a:r>
              <a:rPr lang="en-US" dirty="0" err="1"/>
              <a:t>Edificio</a:t>
            </a:r>
            <a:r>
              <a:rPr lang="en-US" dirty="0"/>
              <a:t> de </a:t>
            </a:r>
            <a:r>
              <a:rPr lang="en-US" dirty="0" err="1"/>
              <a:t>exposiciones</a:t>
            </a:r>
            <a:r>
              <a:rPr lang="en-US" dirty="0"/>
              <a:t> </a:t>
            </a:r>
            <a:r>
              <a:rPr lang="en-US" dirty="0" err="1"/>
              <a:t>forenses</a:t>
            </a:r>
            <a:r>
              <a:rPr lang="en-US" dirty="0"/>
              <a:t> y de </a:t>
            </a:r>
            <a:r>
              <a:rPr lang="en-US" dirty="0" err="1"/>
              <a:t>propiedad</a:t>
            </a:r>
            <a:r>
              <a:rPr lang="en-US" dirty="0"/>
              <a:t> de Cairns</a:t>
            </a:r>
          </a:p>
          <a:p>
            <a:r>
              <a:rPr lang="en-US" dirty="0"/>
              <a:t>Casa del </a:t>
            </a:r>
            <a:r>
              <a:rPr lang="en-US" dirty="0" err="1"/>
              <a:t>Reloj</a:t>
            </a:r>
            <a:r>
              <a:rPr lang="en-US" dirty="0"/>
              <a:t> de Ipswich</a:t>
            </a:r>
          </a:p>
          <a:p>
            <a:r>
              <a:rPr lang="en-US" dirty="0"/>
              <a:t>Casa de </a:t>
            </a:r>
            <a:r>
              <a:rPr lang="en-US" dirty="0" err="1"/>
              <a:t>Vigilancia</a:t>
            </a:r>
            <a:r>
              <a:rPr lang="en-US" dirty="0"/>
              <a:t> de Maroochydore</a:t>
            </a:r>
          </a:p>
          <a:p>
            <a:r>
              <a:rPr lang="en-US" dirty="0"/>
              <a:t>Casa de </a:t>
            </a:r>
            <a:r>
              <a:rPr lang="en-US" dirty="0" err="1"/>
              <a:t>Vigilancia</a:t>
            </a:r>
            <a:r>
              <a:rPr lang="en-US" dirty="0"/>
              <a:t> de la </a:t>
            </a:r>
            <a:r>
              <a:rPr lang="en-US" dirty="0" err="1"/>
              <a:t>Policía</a:t>
            </a:r>
            <a:r>
              <a:rPr lang="en-US" dirty="0"/>
              <a:t> de </a:t>
            </a:r>
            <a:r>
              <a:rPr lang="en-US" dirty="0" err="1"/>
              <a:t>Woorabina</a:t>
            </a:r>
            <a:endParaRPr lang="en-US" dirty="0"/>
          </a:p>
          <a:p>
            <a:r>
              <a:rPr lang="en-US" dirty="0"/>
              <a:t>Casa de </a:t>
            </a:r>
            <a:r>
              <a:rPr lang="en-US" dirty="0" err="1"/>
              <a:t>Vigilancia</a:t>
            </a:r>
            <a:r>
              <a:rPr lang="en-US" dirty="0"/>
              <a:t> de Southport</a:t>
            </a:r>
          </a:p>
          <a:p>
            <a:r>
              <a:rPr lang="en-US" dirty="0" err="1"/>
              <a:t>Muelle</a:t>
            </a:r>
            <a:r>
              <a:rPr lang="en-US" dirty="0"/>
              <a:t> de Queens</a:t>
            </a:r>
          </a:p>
          <a:p>
            <a:r>
              <a:rPr lang="en-US" dirty="0"/>
              <a:t>QLD Theatre Co</a:t>
            </a:r>
          </a:p>
          <a:p>
            <a:r>
              <a:rPr lang="en-US" dirty="0"/>
              <a:t>Club de golf de Townsville</a:t>
            </a:r>
          </a:p>
          <a:p>
            <a:r>
              <a:rPr lang="en-US" dirty="0"/>
              <a:t>Campo de Rugby de </a:t>
            </a:r>
            <a:r>
              <a:rPr lang="en-US" dirty="0" err="1"/>
              <a:t>Balllymore</a:t>
            </a:r>
            <a:r>
              <a:rPr lang="en-US" dirty="0"/>
              <a:t> </a:t>
            </a:r>
          </a:p>
          <a:p>
            <a:r>
              <a:rPr lang="en-US" dirty="0" err="1"/>
              <a:t>Apartamentos</a:t>
            </a:r>
            <a:r>
              <a:rPr lang="en-US" dirty="0"/>
              <a:t> Marrakesh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4202D7-1483-4D24-9596-52708025E7B0}"/>
              </a:ext>
            </a:extLst>
          </p:cNvPr>
          <p:cNvSpPr txBox="1"/>
          <p:nvPr/>
        </p:nvSpPr>
        <p:spPr>
          <a:xfrm>
            <a:off x="5763545" y="1644943"/>
            <a:ext cx="49398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La </a:t>
            </a:r>
            <a:r>
              <a:rPr lang="en-US" dirty="0" err="1"/>
              <a:t>Policía</a:t>
            </a:r>
            <a:r>
              <a:rPr lang="en-US" dirty="0"/>
              <a:t> de Queensland pone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marcha</a:t>
            </a:r>
            <a:r>
              <a:rPr lang="en-US" dirty="0"/>
              <a:t> las </a:t>
            </a:r>
            <a:r>
              <a:rPr lang="en-US" dirty="0" err="1"/>
              <a:t>nuevas</a:t>
            </a:r>
            <a:r>
              <a:rPr lang="en-US" dirty="0"/>
              <a:t> </a:t>
            </a:r>
            <a:r>
              <a:rPr lang="en-US" dirty="0" err="1"/>
              <a:t>sedes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2021</a:t>
            </a:r>
            <a:endParaRPr lang="ru-R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ECD24E-ACCD-5049-92A9-68665EA34FC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55329" y="2694207"/>
            <a:ext cx="5765656" cy="3243181"/>
          </a:xfrm>
          <a:prstGeom prst="rect">
            <a:avLst/>
          </a:prstGeom>
        </p:spPr>
      </p:pic>
      <p:pic>
        <p:nvPicPr>
          <p:cNvPr id="11" name="Picture 10" descr="Queensland Police Service - Wikipedia">
            <a:extLst>
              <a:ext uri="{FF2B5EF4-FFF2-40B4-BE49-F238E27FC236}">
                <a16:creationId xmlns:a16="http://schemas.microsoft.com/office/drawing/2014/main" id="{256B3E54-FF66-4EB1-8FF2-F6596A790F6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2768" y="911679"/>
            <a:ext cx="1315337" cy="16116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256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FEDFE-1CB1-4120-93C1-F222D5D77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Policía</a:t>
            </a:r>
            <a:r>
              <a:rPr lang="en-US" dirty="0"/>
              <a:t> de Queensland, Australia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7D591-D07F-4751-B82E-AABCA5A0C4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762105" cy="4351338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Todas</a:t>
            </a:r>
            <a:r>
              <a:rPr lang="en-US" dirty="0"/>
              <a:t> las </a:t>
            </a:r>
            <a:r>
              <a:rPr lang="en-US" dirty="0" err="1"/>
              <a:t>comisarías</a:t>
            </a:r>
            <a:r>
              <a:rPr lang="en-US" dirty="0"/>
              <a:t> </a:t>
            </a:r>
            <a:r>
              <a:rPr lang="en-US" dirty="0" err="1"/>
              <a:t>principales</a:t>
            </a:r>
            <a:r>
              <a:rPr lang="en-US" dirty="0"/>
              <a:t> y locales</a:t>
            </a:r>
          </a:p>
          <a:p>
            <a:r>
              <a:rPr lang="en-US" dirty="0" err="1"/>
              <a:t>Varias</a:t>
            </a:r>
            <a:r>
              <a:rPr lang="en-US" dirty="0"/>
              <a:t> casas de </a:t>
            </a:r>
            <a:r>
              <a:rPr lang="en-US" dirty="0" err="1"/>
              <a:t>vigilancia</a:t>
            </a:r>
            <a:r>
              <a:rPr lang="en-US" dirty="0"/>
              <a:t> de la </a:t>
            </a:r>
            <a:r>
              <a:rPr lang="en-US" dirty="0" err="1"/>
              <a:t>policía</a:t>
            </a:r>
            <a:endParaRPr lang="en-US" dirty="0"/>
          </a:p>
          <a:p>
            <a:r>
              <a:rPr lang="en-US" dirty="0"/>
              <a:t>100-200 </a:t>
            </a:r>
            <a:r>
              <a:rPr lang="en-US" dirty="0" err="1"/>
              <a:t>cámaras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instalación</a:t>
            </a:r>
            <a:endParaRPr lang="en-US" dirty="0"/>
          </a:p>
          <a:p>
            <a:r>
              <a:rPr lang="en-US" dirty="0"/>
              <a:t>Vero FR - </a:t>
            </a:r>
            <a:r>
              <a:rPr lang="en-US" dirty="0" err="1"/>
              <a:t>sistema</a:t>
            </a:r>
            <a:r>
              <a:rPr lang="en-US" dirty="0"/>
              <a:t> de </a:t>
            </a:r>
            <a:r>
              <a:rPr lang="en-US" dirty="0" err="1"/>
              <a:t>reconocimiento</a:t>
            </a:r>
            <a:r>
              <a:rPr lang="en-US" dirty="0"/>
              <a:t> facial </a:t>
            </a:r>
            <a:r>
              <a:rPr lang="en-US" dirty="0" err="1"/>
              <a:t>forense</a:t>
            </a:r>
            <a:endParaRPr lang="en-US" dirty="0"/>
          </a:p>
          <a:p>
            <a:r>
              <a:rPr lang="en-US" dirty="0" err="1"/>
              <a:t>Operaciones</a:t>
            </a:r>
            <a:r>
              <a:rPr lang="en-US" dirty="0"/>
              <a:t> </a:t>
            </a:r>
            <a:r>
              <a:rPr lang="en-US" dirty="0" err="1"/>
              <a:t>policiales</a:t>
            </a:r>
            <a:r>
              <a:rPr lang="en-US" dirty="0"/>
              <a:t> </a:t>
            </a:r>
            <a:r>
              <a:rPr lang="en-US" dirty="0" err="1"/>
              <a:t>unificadas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todo</a:t>
            </a:r>
            <a:r>
              <a:rPr lang="en-US" dirty="0"/>
              <a:t> el Estado de Queensland</a:t>
            </a:r>
          </a:p>
        </p:txBody>
      </p:sp>
      <p:pic>
        <p:nvPicPr>
          <p:cNvPr id="5" name="Picture 4" descr="Queensland Police Service - Wikipedia">
            <a:extLst>
              <a:ext uri="{FF2B5EF4-FFF2-40B4-BE49-F238E27FC236}">
                <a16:creationId xmlns:a16="http://schemas.microsoft.com/office/drawing/2014/main" id="{521ABFB8-A20C-4485-8A91-2EA6A1225D7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193" y="1399429"/>
            <a:ext cx="4051617" cy="5016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04414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FFFFFF"/>
      </a:dk1>
      <a:lt1>
        <a:sysClr val="window" lastClr="FFFFFF"/>
      </a:lt1>
      <a:dk2>
        <a:srgbClr val="44546A"/>
      </a:dk2>
      <a:lt2>
        <a:srgbClr val="92D050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uxriot_1">
      <a:majorFont>
        <a:latin typeface="Titillium Web"/>
        <a:ea typeface=""/>
        <a:cs typeface=""/>
      </a:majorFont>
      <a:minorFont>
        <a:latin typeface="Titillium Web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1929</TotalTime>
  <Words>1870</Words>
  <Application>Microsoft Office PowerPoint</Application>
  <PresentationFormat>Panorámica</PresentationFormat>
  <Paragraphs>204</Paragraphs>
  <Slides>40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3" baseType="lpstr">
      <vt:lpstr>Arial</vt:lpstr>
      <vt:lpstr>Titillium Web</vt:lpstr>
      <vt:lpstr>Office Theme</vt:lpstr>
      <vt:lpstr>Presentación de PowerPoint</vt:lpstr>
      <vt:lpstr>MIX INSTALACIONES</vt:lpstr>
      <vt:lpstr>Presentación de PowerPoint</vt:lpstr>
      <vt:lpstr>Ciudad Segura Monterrey</vt:lpstr>
      <vt:lpstr>Ciudad Segura Monterrey - a partir de 2018</vt:lpstr>
      <vt:lpstr>Ciudad Segura Monterrey - a partir de 2021</vt:lpstr>
      <vt:lpstr>Presentación de PowerPoint</vt:lpstr>
      <vt:lpstr>Policía de Queensland 2021</vt:lpstr>
      <vt:lpstr>Policía de Queensland, Australia</vt:lpstr>
      <vt:lpstr>Presentación de PowerPoint</vt:lpstr>
      <vt:lpstr>Club de Bomaderry y Juegos de azar, AU</vt:lpstr>
      <vt:lpstr>Club Narooma &amp; Club Dalmany, AU</vt:lpstr>
      <vt:lpstr>Resort de la isla de Hayman, AU</vt:lpstr>
      <vt:lpstr>Resort de la isla de Hayman, AU</vt:lpstr>
      <vt:lpstr>STOKSON Industria, Polonia</vt:lpstr>
      <vt:lpstr>KPK Elektro, Slovakia</vt:lpstr>
      <vt:lpstr>ONU EU Headquarters, Bruselas</vt:lpstr>
      <vt:lpstr>Puerto de Riga, Latvia</vt:lpstr>
      <vt:lpstr>Dirección de Seguridad Vial, Latvia</vt:lpstr>
      <vt:lpstr>Base aérea NBS, Latvia</vt:lpstr>
      <vt:lpstr>Ministerio de Justicia, Turkey</vt:lpstr>
      <vt:lpstr>Seqirus, UK</vt:lpstr>
      <vt:lpstr>Mercedes AMG, Alemania</vt:lpstr>
      <vt:lpstr>Polisan Poliport, Turkey</vt:lpstr>
      <vt:lpstr>Centrales nucleares de PSEG, US</vt:lpstr>
      <vt:lpstr>Puerto de Constanza, Romania</vt:lpstr>
      <vt:lpstr>Aeropuerto Bob Hope, CA, US</vt:lpstr>
      <vt:lpstr>Neumáticos Mavis, US</vt:lpstr>
      <vt:lpstr>Grandes almacenes DLT, San Petersburgo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Escuela Internacional de Letonia</vt:lpstr>
      <vt:lpstr>Universidad de la ciudad de Moscú (MCU)</vt:lpstr>
      <vt:lpstr>Universidad Estatal de Psicología y Educación de Moscú</vt:lpstr>
      <vt:lpstr>Universidad Estatal de Rusia (RGU Kosygina)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Alexander Ignatenko</dc:creator>
  <cp:lastModifiedBy>miguel reyes</cp:lastModifiedBy>
  <cp:revision>69</cp:revision>
  <dcterms:created xsi:type="dcterms:W3CDTF">2021-04-08T08:01:55Z</dcterms:created>
  <dcterms:modified xsi:type="dcterms:W3CDTF">2022-08-28T00:35:03Z</dcterms:modified>
</cp:coreProperties>
</file>